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9" r:id="rId5"/>
    <p:sldId id="270" r:id="rId6"/>
    <p:sldId id="272" r:id="rId7"/>
    <p:sldId id="260" r:id="rId8"/>
    <p:sldId id="262" r:id="rId9"/>
    <p:sldId id="271" r:id="rId10"/>
    <p:sldId id="263" r:id="rId11"/>
    <p:sldId id="264" r:id="rId12"/>
    <p:sldId id="265" r:id="rId13"/>
    <p:sldId id="266" r:id="rId14"/>
    <p:sldId id="273" r:id="rId15"/>
    <p:sldId id="267" r:id="rId16"/>
    <p:sldId id="268" r:id="rId17"/>
    <p:sldId id="269" r:id="rId1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7DD"/>
    <a:srgbClr val="FA9D47"/>
    <a:srgbClr val="E2D446"/>
    <a:srgbClr val="FFFFFF"/>
    <a:srgbClr val="AA21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73FB91-C3B7-43E4-8922-242C9C2F431B}" v="83" dt="2022-11-03T21:06:50.65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7" d="100"/>
          <a:sy n="57" d="100"/>
        </p:scale>
        <p:origin x="108" y="1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Sheet1!$D$17:$D$18</c:f>
              <c:strCache>
                <c:ptCount val="2"/>
                <c:pt idx="0">
                  <c:v>Population</c:v>
                </c:pt>
              </c:strCache>
            </c:strRef>
          </c:tx>
          <c:spPr>
            <a:ln w="12700" cap="rnd">
              <a:solidFill>
                <a:schemeClr val="tx1"/>
              </a:solidFill>
              <a:round/>
            </a:ln>
            <a:effectLst/>
          </c:spPr>
          <c:marker>
            <c:symbol val="circle"/>
            <c:size val="5"/>
            <c:spPr>
              <a:solidFill>
                <a:schemeClr val="tx1"/>
              </a:solidFill>
              <a:ln w="9525">
                <a:noFill/>
              </a:ln>
              <a:effectLst/>
            </c:spPr>
          </c:marker>
          <c:cat>
            <c:numRef>
              <c:f>Sheet1!$C$25:$C$39</c:f>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extLst/>
            </c:numRef>
          </c:cat>
          <c:val>
            <c:numRef>
              <c:f>Sheet1!$D$25:$D$39</c:f>
              <c:numCache>
                <c:formatCode>#,##0</c:formatCode>
                <c:ptCount val="15"/>
                <c:pt idx="0">
                  <c:v>116340</c:v>
                </c:pt>
                <c:pt idx="1">
                  <c:v>205876</c:v>
                </c:pt>
                <c:pt idx="2">
                  <c:v>285704</c:v>
                </c:pt>
                <c:pt idx="3">
                  <c:v>465766</c:v>
                </c:pt>
                <c:pt idx="4">
                  <c:v>993678</c:v>
                </c:pt>
                <c:pt idx="5">
                  <c:v>1568662</c:v>
                </c:pt>
                <c:pt idx="6">
                  <c:v>1623452</c:v>
                </c:pt>
                <c:pt idx="7">
                  <c:v>1849568</c:v>
                </c:pt>
                <c:pt idx="8">
                  <c:v>1670144</c:v>
                </c:pt>
                <c:pt idx="9">
                  <c:v>1511482</c:v>
                </c:pt>
                <c:pt idx="10">
                  <c:v>1203339</c:v>
                </c:pt>
                <c:pt idx="11">
                  <c:v>1027974</c:v>
                </c:pt>
                <c:pt idx="12">
                  <c:v>951270</c:v>
                </c:pt>
                <c:pt idx="13">
                  <c:v>713777</c:v>
                </c:pt>
                <c:pt idx="14">
                  <c:v>639111</c:v>
                </c:pt>
              </c:numCache>
              <c:extLst/>
            </c:numRef>
          </c:val>
          <c:smooth val="0"/>
          <c:extLst>
            <c:ext xmlns:c16="http://schemas.microsoft.com/office/drawing/2014/chart" uri="{C3380CC4-5D6E-409C-BE32-E72D297353CC}">
              <c16:uniqueId val="{00000000-AD4C-41FB-9A3A-C9A997ACDD47}"/>
            </c:ext>
          </c:extLst>
        </c:ser>
        <c:ser>
          <c:idx val="1"/>
          <c:order val="1"/>
          <c:tx>
            <c:strRef>
              <c:f>Sheet1!$E$17:$E$18</c:f>
              <c:strCache>
                <c:ptCount val="2"/>
                <c:pt idx="0">
                  <c:v>White</c:v>
                </c:pt>
              </c:strCache>
            </c:strRef>
          </c:tx>
          <c:spPr>
            <a:ln w="12700" cap="rnd">
              <a:solidFill>
                <a:srgbClr val="FFC000"/>
              </a:solidFill>
              <a:round/>
            </a:ln>
            <a:effectLst/>
          </c:spPr>
          <c:marker>
            <c:symbol val="circle"/>
            <c:size val="5"/>
            <c:spPr>
              <a:solidFill>
                <a:srgbClr val="FFC000"/>
              </a:solidFill>
              <a:ln w="9525">
                <a:noFill/>
              </a:ln>
              <a:effectLst/>
            </c:spPr>
          </c:marker>
          <c:cat>
            <c:numRef>
              <c:f>Sheet1!$C$25:$C$39</c:f>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extLst/>
            </c:numRef>
          </c:cat>
          <c:val>
            <c:numRef>
              <c:f>Sheet1!$E$25:$E$39</c:f>
              <c:numCache>
                <c:formatCode>#,##0</c:formatCode>
                <c:ptCount val="15"/>
                <c:pt idx="0">
                  <c:v>113475</c:v>
                </c:pt>
                <c:pt idx="1">
                  <c:v>202422</c:v>
                </c:pt>
                <c:pt idx="2">
                  <c:v>281575</c:v>
                </c:pt>
                <c:pt idx="3">
                  <c:v>459926</c:v>
                </c:pt>
                <c:pt idx="4">
                  <c:v>952065</c:v>
                </c:pt>
                <c:pt idx="5">
                  <c:v>1446656</c:v>
                </c:pt>
                <c:pt idx="6">
                  <c:v>1472662</c:v>
                </c:pt>
                <c:pt idx="7">
                  <c:v>1545847</c:v>
                </c:pt>
                <c:pt idx="8">
                  <c:v>1182970</c:v>
                </c:pt>
                <c:pt idx="9">
                  <c:v>838877</c:v>
                </c:pt>
                <c:pt idx="10">
                  <c:v>413730</c:v>
                </c:pt>
                <c:pt idx="11">
                  <c:v>222316</c:v>
                </c:pt>
                <c:pt idx="12">
                  <c:v>116599</c:v>
                </c:pt>
                <c:pt idx="13">
                  <c:v>75758</c:v>
                </c:pt>
                <c:pt idx="14">
                  <c:v>68407</c:v>
                </c:pt>
              </c:numCache>
              <c:extLst/>
            </c:numRef>
          </c:val>
          <c:smooth val="0"/>
          <c:extLst>
            <c:ext xmlns:c16="http://schemas.microsoft.com/office/drawing/2014/chart" uri="{C3380CC4-5D6E-409C-BE32-E72D297353CC}">
              <c16:uniqueId val="{00000001-AD4C-41FB-9A3A-C9A997ACDD47}"/>
            </c:ext>
          </c:extLst>
        </c:ser>
        <c:ser>
          <c:idx val="5"/>
          <c:order val="4"/>
          <c:tx>
            <c:strRef>
              <c:f>Sheet1!$I$17:$I$18</c:f>
              <c:strCache>
                <c:ptCount val="2"/>
                <c:pt idx="0">
                  <c:v>Black</c:v>
                </c:pt>
              </c:strCache>
            </c:strRef>
          </c:tx>
          <c:spPr>
            <a:ln w="12700" cap="rnd">
              <a:solidFill>
                <a:srgbClr val="C00000"/>
              </a:solidFill>
              <a:round/>
            </a:ln>
            <a:effectLst/>
          </c:spPr>
          <c:marker>
            <c:symbol val="circle"/>
            <c:size val="5"/>
            <c:spPr>
              <a:solidFill>
                <a:srgbClr val="C00000"/>
              </a:solidFill>
              <a:ln w="9525">
                <a:noFill/>
              </a:ln>
              <a:effectLst/>
            </c:spPr>
          </c:marker>
          <c:cat>
            <c:numRef>
              <c:f>Sheet1!$C$25:$C$39</c:f>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extLst/>
            </c:numRef>
          </c:cat>
          <c:val>
            <c:numRef>
              <c:f>Sheet1!$I$25:$I$39</c:f>
              <c:numCache>
                <c:formatCode>#,##0</c:formatCode>
                <c:ptCount val="15"/>
                <c:pt idx="0">
                  <c:v>2821</c:v>
                </c:pt>
                <c:pt idx="1">
                  <c:v>3431</c:v>
                </c:pt>
                <c:pt idx="2">
                  <c:v>4111</c:v>
                </c:pt>
                <c:pt idx="3">
                  <c:v>5741</c:v>
                </c:pt>
                <c:pt idx="4">
                  <c:v>40838</c:v>
                </c:pt>
                <c:pt idx="5">
                  <c:v>120066</c:v>
                </c:pt>
                <c:pt idx="6">
                  <c:v>149119</c:v>
                </c:pt>
                <c:pt idx="7">
                  <c:v>300506</c:v>
                </c:pt>
                <c:pt idx="8">
                  <c:v>482223</c:v>
                </c:pt>
                <c:pt idx="9">
                  <c:v>660428</c:v>
                </c:pt>
                <c:pt idx="10">
                  <c:v>758939</c:v>
                </c:pt>
                <c:pt idx="11">
                  <c:v>777916</c:v>
                </c:pt>
                <c:pt idx="12">
                  <c:v>775772</c:v>
                </c:pt>
                <c:pt idx="13">
                  <c:v>590226</c:v>
                </c:pt>
                <c:pt idx="14">
                  <c:v>496534</c:v>
                </c:pt>
              </c:numCache>
              <c:extLst/>
            </c:numRef>
          </c:val>
          <c:smooth val="0"/>
          <c:extLst>
            <c:ext xmlns:c16="http://schemas.microsoft.com/office/drawing/2014/chart" uri="{C3380CC4-5D6E-409C-BE32-E72D297353CC}">
              <c16:uniqueId val="{00000002-AD4C-41FB-9A3A-C9A997ACDD47}"/>
            </c:ext>
          </c:extLst>
        </c:ser>
        <c:dLbls>
          <c:showLegendKey val="0"/>
          <c:showVal val="0"/>
          <c:showCatName val="0"/>
          <c:showSerName val="0"/>
          <c:showPercent val="0"/>
          <c:showBubbleSize val="0"/>
        </c:dLbls>
        <c:marker val="1"/>
        <c:smooth val="0"/>
        <c:axId val="583566624"/>
        <c:axId val="583564984"/>
        <c:extLst>
          <c:ext xmlns:c15="http://schemas.microsoft.com/office/drawing/2012/chart" uri="{02D57815-91ED-43cb-92C2-25804820EDAC}">
            <c15:filteredLineSeries>
              <c15:ser>
                <c:idx val="2"/>
                <c:order val="2"/>
                <c:tx>
                  <c:strRef>
                    <c:extLst>
                      <c:ext uri="{02D57815-91ED-43cb-92C2-25804820EDAC}">
                        <c15:formulaRef>
                          <c15:sqref>Sheet1!$F$17:$F$18</c15:sqref>
                        </c15:formulaRef>
                      </c:ext>
                    </c:extLst>
                    <c:strCache>
                      <c:ptCount val="2"/>
                      <c:pt idx="0">
                        <c:v>% White</c:v>
                      </c:pt>
                    </c:strCache>
                  </c:strRef>
                </c:tx>
                <c:spPr>
                  <a:ln w="28575" cap="rnd">
                    <a:solidFill>
                      <a:schemeClr val="accent3">
                        <a:shade val="56000"/>
                      </a:schemeClr>
                    </a:solidFill>
                    <a:round/>
                  </a:ln>
                  <a:effectLst/>
                </c:spPr>
                <c:marker>
                  <c:symbol val="circle"/>
                  <c:size val="5"/>
                  <c:spPr>
                    <a:solidFill>
                      <a:schemeClr val="accent3">
                        <a:shade val="56000"/>
                      </a:schemeClr>
                    </a:solidFill>
                    <a:ln w="9525">
                      <a:solidFill>
                        <a:schemeClr val="accent3">
                          <a:shade val="56000"/>
                        </a:schemeClr>
                      </a:solidFill>
                    </a:ln>
                    <a:effectLst/>
                  </c:spPr>
                </c:marker>
                <c:cat>
                  <c:numRef>
                    <c:extLst>
                      <c:ext uri="{02D57815-91ED-43cb-92C2-25804820EDAC}">
                        <c15:formulaRef>
                          <c15:sqref>Sheet1!$C$25:$C$39</c15:sqref>
                        </c15:formulaRef>
                      </c:ext>
                    </c:extLst>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numRef>
                </c:cat>
                <c:val>
                  <c:numRef>
                    <c:extLst>
                      <c:ext uri="{02D57815-91ED-43cb-92C2-25804820EDAC}">
                        <c15:formulaRef>
                          <c15:sqref>Sheet1!$F$25:$F$39</c15:sqref>
                        </c15:formulaRef>
                      </c:ext>
                    </c:extLst>
                    <c:numCache>
                      <c:formatCode>General</c:formatCode>
                      <c:ptCount val="15"/>
                      <c:pt idx="0">
                        <c:v>97.54</c:v>
                      </c:pt>
                      <c:pt idx="1">
                        <c:v>98.32</c:v>
                      </c:pt>
                      <c:pt idx="2">
                        <c:v>98.55</c:v>
                      </c:pt>
                      <c:pt idx="3">
                        <c:v>98.75</c:v>
                      </c:pt>
                      <c:pt idx="4">
                        <c:v>95.81</c:v>
                      </c:pt>
                      <c:pt idx="5">
                        <c:v>92.22</c:v>
                      </c:pt>
                      <c:pt idx="6">
                        <c:v>90.71</c:v>
                      </c:pt>
                      <c:pt idx="7">
                        <c:v>83.58</c:v>
                      </c:pt>
                      <c:pt idx="8">
                        <c:v>70.83</c:v>
                      </c:pt>
                      <c:pt idx="9">
                        <c:v>55.5</c:v>
                      </c:pt>
                      <c:pt idx="10">
                        <c:v>34.380000000000003</c:v>
                      </c:pt>
                      <c:pt idx="11">
                        <c:v>21.63</c:v>
                      </c:pt>
                      <c:pt idx="12">
                        <c:v>12.26</c:v>
                      </c:pt>
                      <c:pt idx="13">
                        <c:v>10.61</c:v>
                      </c:pt>
                      <c:pt idx="14">
                        <c:v>10.7</c:v>
                      </c:pt>
                    </c:numCache>
                  </c:numRef>
                </c:val>
                <c:smooth val="0"/>
                <c:extLst>
                  <c:ext xmlns:c16="http://schemas.microsoft.com/office/drawing/2014/chart" uri="{C3380CC4-5D6E-409C-BE32-E72D297353CC}">
                    <c16:uniqueId val="{00000006-AD4C-41FB-9A3A-C9A997ACDD47}"/>
                  </c:ext>
                </c:extLst>
              </c15:ser>
            </c15:filteredLineSeries>
            <c15:filteredLineSeries>
              <c15:ser>
                <c:idx val="4"/>
                <c:order val="3"/>
                <c:tx>
                  <c:strRef>
                    <c:extLst xmlns:c15="http://schemas.microsoft.com/office/drawing/2012/chart">
                      <c:ext xmlns:c15="http://schemas.microsoft.com/office/drawing/2012/chart" uri="{02D57815-91ED-43cb-92C2-25804820EDAC}">
                        <c15:formulaRef>
                          <c15:sqref>Sheet1!$H$17:$H$18</c15:sqref>
                        </c15:formulaRef>
                      </c:ext>
                    </c:extLst>
                    <c:strCache>
                      <c:ptCount val="2"/>
                      <c:pt idx="0">
                        <c:v>% Non-Hispanic White</c:v>
                      </c:pt>
                    </c:strCache>
                  </c:strRef>
                </c:tx>
                <c:spPr>
                  <a:ln w="28575" cap="rnd">
                    <a:solidFill>
                      <a:schemeClr val="accent3">
                        <a:shade val="73000"/>
                      </a:schemeClr>
                    </a:solidFill>
                    <a:round/>
                  </a:ln>
                  <a:effectLst/>
                </c:spPr>
                <c:marker>
                  <c:symbol val="circle"/>
                  <c:size val="5"/>
                  <c:spPr>
                    <a:solidFill>
                      <a:schemeClr val="accent3">
                        <a:shade val="73000"/>
                      </a:schemeClr>
                    </a:solidFill>
                    <a:ln w="9525">
                      <a:solidFill>
                        <a:schemeClr val="accent3">
                          <a:shade val="73000"/>
                        </a:schemeClr>
                      </a:solidFill>
                    </a:ln>
                    <a:effectLst/>
                  </c:spPr>
                </c:marker>
                <c:cat>
                  <c:numRef>
                    <c:extLst xmlns:c15="http://schemas.microsoft.com/office/drawing/2012/chart">
                      <c:ext xmlns:c15="http://schemas.microsoft.com/office/drawing/2012/chart" uri="{02D57815-91ED-43cb-92C2-25804820EDAC}">
                        <c15:formulaRef>
                          <c15:sqref>Sheet1!$C$25:$C$39</c15:sqref>
                        </c15:formulaRef>
                      </c:ext>
                    </c:extLst>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numRef>
                </c:cat>
                <c:val>
                  <c:numRef>
                    <c:extLst xmlns:c15="http://schemas.microsoft.com/office/drawing/2012/chart">
                      <c:ext xmlns:c15="http://schemas.microsoft.com/office/drawing/2012/chart" uri="{02D57815-91ED-43cb-92C2-25804820EDAC}">
                        <c15:formulaRef>
                          <c15:sqref>Sheet1!$H$25:$H$39</c15:sqref>
                        </c15:formulaRef>
                      </c:ext>
                    </c:extLst>
                    <c:numCache>
                      <c:formatCode>General</c:formatCode>
                      <c:ptCount val="15"/>
                      <c:pt idx="0">
                        <c:v>0</c:v>
                      </c:pt>
                      <c:pt idx="1">
                        <c:v>0</c:v>
                      </c:pt>
                      <c:pt idx="2">
                        <c:v>0</c:v>
                      </c:pt>
                      <c:pt idx="3">
                        <c:v>0</c:v>
                      </c:pt>
                      <c:pt idx="4">
                        <c:v>0</c:v>
                      </c:pt>
                      <c:pt idx="5">
                        <c:v>0</c:v>
                      </c:pt>
                      <c:pt idx="6">
                        <c:v>90.39</c:v>
                      </c:pt>
                      <c:pt idx="7">
                        <c:v>0</c:v>
                      </c:pt>
                      <c:pt idx="8">
                        <c:v>0</c:v>
                      </c:pt>
                      <c:pt idx="9">
                        <c:v>53.98</c:v>
                      </c:pt>
                      <c:pt idx="10">
                        <c:v>33.409999999999997</c:v>
                      </c:pt>
                      <c:pt idx="11">
                        <c:v>20.65</c:v>
                      </c:pt>
                      <c:pt idx="12">
                        <c:v>10.5</c:v>
                      </c:pt>
                      <c:pt idx="13">
                        <c:v>7.79</c:v>
                      </c:pt>
                      <c:pt idx="14">
                        <c:v>9.51</c:v>
                      </c:pt>
                    </c:numCache>
                  </c:numRef>
                </c:val>
                <c:smooth val="0"/>
                <c:extLst xmlns:c15="http://schemas.microsoft.com/office/drawing/2012/chart">
                  <c:ext xmlns:c16="http://schemas.microsoft.com/office/drawing/2014/chart" uri="{C3380CC4-5D6E-409C-BE32-E72D297353CC}">
                    <c16:uniqueId val="{00000007-AD4C-41FB-9A3A-C9A997ACDD47}"/>
                  </c:ext>
                </c:extLst>
              </c15:ser>
            </c15:filteredLineSeries>
            <c15:filteredLineSeries>
              <c15:ser>
                <c:idx val="6"/>
                <c:order val="5"/>
                <c:tx>
                  <c:strRef>
                    <c:extLst xmlns:c15="http://schemas.microsoft.com/office/drawing/2012/chart">
                      <c:ext xmlns:c15="http://schemas.microsoft.com/office/drawing/2012/chart" uri="{02D57815-91ED-43cb-92C2-25804820EDAC}">
                        <c15:formulaRef>
                          <c15:sqref>Sheet1!$J$17:$J$18</c15:sqref>
                        </c15:formulaRef>
                      </c:ext>
                    </c:extLst>
                    <c:strCache>
                      <c:ptCount val="2"/>
                      <c:pt idx="0">
                        <c:v>% Black</c:v>
                      </c:pt>
                    </c:strCache>
                  </c:strRef>
                </c:tx>
                <c:spPr>
                  <a:ln w="28575" cap="rnd">
                    <a:solidFill>
                      <a:schemeClr val="accent3">
                        <a:shade val="91000"/>
                      </a:schemeClr>
                    </a:solidFill>
                    <a:round/>
                  </a:ln>
                  <a:effectLst/>
                </c:spPr>
                <c:marker>
                  <c:symbol val="circle"/>
                  <c:size val="5"/>
                  <c:spPr>
                    <a:solidFill>
                      <a:schemeClr val="accent3">
                        <a:shade val="91000"/>
                      </a:schemeClr>
                    </a:solidFill>
                    <a:ln w="9525">
                      <a:solidFill>
                        <a:schemeClr val="accent3">
                          <a:shade val="91000"/>
                        </a:schemeClr>
                      </a:solidFill>
                    </a:ln>
                    <a:effectLst/>
                  </c:spPr>
                </c:marker>
                <c:cat>
                  <c:numRef>
                    <c:extLst xmlns:c15="http://schemas.microsoft.com/office/drawing/2012/chart">
                      <c:ext xmlns:c15="http://schemas.microsoft.com/office/drawing/2012/chart" uri="{02D57815-91ED-43cb-92C2-25804820EDAC}">
                        <c15:formulaRef>
                          <c15:sqref>Sheet1!$C$25:$C$39</c15:sqref>
                        </c15:formulaRef>
                      </c:ext>
                    </c:extLst>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numRef>
                </c:cat>
                <c:val>
                  <c:numRef>
                    <c:extLst xmlns:c15="http://schemas.microsoft.com/office/drawing/2012/chart">
                      <c:ext xmlns:c15="http://schemas.microsoft.com/office/drawing/2012/chart" uri="{02D57815-91ED-43cb-92C2-25804820EDAC}">
                        <c15:formulaRef>
                          <c15:sqref>Sheet1!$J$25:$J$39</c15:sqref>
                        </c15:formulaRef>
                      </c:ext>
                    </c:extLst>
                    <c:numCache>
                      <c:formatCode>General</c:formatCode>
                      <c:ptCount val="15"/>
                      <c:pt idx="0">
                        <c:v>2.42</c:v>
                      </c:pt>
                      <c:pt idx="1">
                        <c:v>1.67</c:v>
                      </c:pt>
                      <c:pt idx="2">
                        <c:v>1.44</c:v>
                      </c:pt>
                      <c:pt idx="3">
                        <c:v>1.23</c:v>
                      </c:pt>
                      <c:pt idx="4">
                        <c:v>4.1100000000000003</c:v>
                      </c:pt>
                      <c:pt idx="5">
                        <c:v>7.65</c:v>
                      </c:pt>
                      <c:pt idx="6">
                        <c:v>9.19</c:v>
                      </c:pt>
                      <c:pt idx="7">
                        <c:v>16.25</c:v>
                      </c:pt>
                      <c:pt idx="8">
                        <c:v>28.87</c:v>
                      </c:pt>
                      <c:pt idx="9">
                        <c:v>43.69</c:v>
                      </c:pt>
                      <c:pt idx="10">
                        <c:v>63.07</c:v>
                      </c:pt>
                      <c:pt idx="11">
                        <c:v>75.67</c:v>
                      </c:pt>
                      <c:pt idx="12">
                        <c:v>81.55</c:v>
                      </c:pt>
                      <c:pt idx="13">
                        <c:v>82.69</c:v>
                      </c:pt>
                      <c:pt idx="14">
                        <c:v>77.69</c:v>
                      </c:pt>
                    </c:numCache>
                  </c:numRef>
                </c:val>
                <c:smooth val="0"/>
                <c:extLst xmlns:c15="http://schemas.microsoft.com/office/drawing/2012/chart">
                  <c:ext xmlns:c16="http://schemas.microsoft.com/office/drawing/2014/chart" uri="{C3380CC4-5D6E-409C-BE32-E72D297353CC}">
                    <c16:uniqueId val="{00000008-AD4C-41FB-9A3A-C9A997ACDD47}"/>
                  </c:ext>
                </c:extLst>
              </c15:ser>
            </c15:filteredLineSeries>
            <c15:filteredLineSeries>
              <c15:ser>
                <c:idx val="8"/>
                <c:order val="6"/>
                <c:tx>
                  <c:strRef>
                    <c:extLst xmlns:c15="http://schemas.microsoft.com/office/drawing/2012/chart">
                      <c:ext xmlns:c15="http://schemas.microsoft.com/office/drawing/2012/chart" uri="{02D57815-91ED-43cb-92C2-25804820EDAC}">
                        <c15:formulaRef>
                          <c15:sqref>Sheet1!$L$17:$L$18</c15:sqref>
                        </c15:formulaRef>
                      </c:ext>
                    </c:extLst>
                    <c:strCache>
                      <c:ptCount val="2"/>
                      <c:pt idx="0">
                        <c:v>% Asian</c:v>
                      </c:pt>
                    </c:strCache>
                  </c:strRef>
                </c:tx>
                <c:spPr>
                  <a:ln w="28575" cap="rnd">
                    <a:solidFill>
                      <a:schemeClr val="accent3">
                        <a:tint val="92000"/>
                      </a:schemeClr>
                    </a:solidFill>
                    <a:round/>
                  </a:ln>
                  <a:effectLst/>
                </c:spPr>
                <c:marker>
                  <c:symbol val="circle"/>
                  <c:size val="5"/>
                  <c:spPr>
                    <a:solidFill>
                      <a:schemeClr val="accent3">
                        <a:tint val="92000"/>
                      </a:schemeClr>
                    </a:solidFill>
                    <a:ln w="9525">
                      <a:solidFill>
                        <a:schemeClr val="accent3">
                          <a:tint val="92000"/>
                        </a:schemeClr>
                      </a:solidFill>
                    </a:ln>
                    <a:effectLst/>
                  </c:spPr>
                </c:marker>
                <c:cat>
                  <c:numRef>
                    <c:extLst xmlns:c15="http://schemas.microsoft.com/office/drawing/2012/chart">
                      <c:ext xmlns:c15="http://schemas.microsoft.com/office/drawing/2012/chart" uri="{02D57815-91ED-43cb-92C2-25804820EDAC}">
                        <c15:formulaRef>
                          <c15:sqref>Sheet1!$C$25:$C$39</c15:sqref>
                        </c15:formulaRef>
                      </c:ext>
                    </c:extLst>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numRef>
                </c:cat>
                <c:val>
                  <c:numRef>
                    <c:extLst xmlns:c15="http://schemas.microsoft.com/office/drawing/2012/chart">
                      <c:ext xmlns:c15="http://schemas.microsoft.com/office/drawing/2012/chart" uri="{02D57815-91ED-43cb-92C2-25804820EDAC}">
                        <c15:formulaRef>
                          <c15:sqref>Sheet1!$L$25:$L$39</c15:sqref>
                        </c15:formulaRef>
                      </c:ext>
                    </c:extLst>
                    <c:numCache>
                      <c:formatCode>General</c:formatCode>
                      <c:ptCount val="15"/>
                      <c:pt idx="0">
                        <c:v>0</c:v>
                      </c:pt>
                      <c:pt idx="1">
                        <c:v>0.01</c:v>
                      </c:pt>
                      <c:pt idx="2">
                        <c:v>0</c:v>
                      </c:pt>
                      <c:pt idx="3">
                        <c:v>0.01</c:v>
                      </c:pt>
                      <c:pt idx="4">
                        <c:v>0.06</c:v>
                      </c:pt>
                      <c:pt idx="5">
                        <c:v>0.1</c:v>
                      </c:pt>
                      <c:pt idx="6">
                        <c:v>0.08</c:v>
                      </c:pt>
                      <c:pt idx="7">
                        <c:v>0.09</c:v>
                      </c:pt>
                      <c:pt idx="8">
                        <c:v>0.17</c:v>
                      </c:pt>
                      <c:pt idx="9">
                        <c:v>0.3</c:v>
                      </c:pt>
                      <c:pt idx="10">
                        <c:v>0.55000000000000004</c:v>
                      </c:pt>
                      <c:pt idx="11">
                        <c:v>0.82</c:v>
                      </c:pt>
                      <c:pt idx="12">
                        <c:v>1</c:v>
                      </c:pt>
                      <c:pt idx="13">
                        <c:v>1.06</c:v>
                      </c:pt>
                      <c:pt idx="14">
                        <c:v>1.59</c:v>
                      </c:pt>
                    </c:numCache>
                  </c:numRef>
                </c:val>
                <c:smooth val="0"/>
                <c:extLst xmlns:c15="http://schemas.microsoft.com/office/drawing/2012/chart">
                  <c:ext xmlns:c16="http://schemas.microsoft.com/office/drawing/2014/chart" uri="{C3380CC4-5D6E-409C-BE32-E72D297353CC}">
                    <c16:uniqueId val="{00000009-AD4C-41FB-9A3A-C9A997ACDD47}"/>
                  </c:ext>
                </c:extLst>
              </c15:ser>
            </c15:filteredLineSeries>
            <c15:filteredLineSeries>
              <c15:ser>
                <c:idx val="10"/>
                <c:order val="7"/>
                <c:tx>
                  <c:strRef>
                    <c:extLst xmlns:c15="http://schemas.microsoft.com/office/drawing/2012/chart">
                      <c:ext xmlns:c15="http://schemas.microsoft.com/office/drawing/2012/chart" uri="{02D57815-91ED-43cb-92C2-25804820EDAC}">
                        <c15:formulaRef>
                          <c15:sqref>Sheet1!$N$17:$N$18</c15:sqref>
                        </c15:formulaRef>
                      </c:ext>
                    </c:extLst>
                    <c:strCache>
                      <c:ptCount val="2"/>
                      <c:pt idx="0">
                        <c:v>% O/M</c:v>
                      </c:pt>
                    </c:strCache>
                  </c:strRef>
                </c:tx>
                <c:spPr>
                  <a:ln w="28575" cap="rnd">
                    <a:solidFill>
                      <a:schemeClr val="accent3">
                        <a:tint val="74000"/>
                      </a:schemeClr>
                    </a:solidFill>
                    <a:round/>
                  </a:ln>
                  <a:effectLst/>
                </c:spPr>
                <c:marker>
                  <c:symbol val="circle"/>
                  <c:size val="5"/>
                  <c:spPr>
                    <a:solidFill>
                      <a:schemeClr val="accent3">
                        <a:tint val="74000"/>
                      </a:schemeClr>
                    </a:solidFill>
                    <a:ln w="9525">
                      <a:solidFill>
                        <a:schemeClr val="accent3">
                          <a:tint val="74000"/>
                        </a:schemeClr>
                      </a:solidFill>
                    </a:ln>
                    <a:effectLst/>
                  </c:spPr>
                </c:marker>
                <c:cat>
                  <c:numRef>
                    <c:extLst xmlns:c15="http://schemas.microsoft.com/office/drawing/2012/chart">
                      <c:ext xmlns:c15="http://schemas.microsoft.com/office/drawing/2012/chart" uri="{02D57815-91ED-43cb-92C2-25804820EDAC}">
                        <c15:formulaRef>
                          <c15:sqref>Sheet1!$C$25:$C$39</c15:sqref>
                        </c15:formulaRef>
                      </c:ext>
                    </c:extLst>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numRef>
                </c:cat>
                <c:val>
                  <c:numRef>
                    <c:extLst xmlns:c15="http://schemas.microsoft.com/office/drawing/2012/chart">
                      <c:ext xmlns:c15="http://schemas.microsoft.com/office/drawing/2012/chart" uri="{02D57815-91ED-43cb-92C2-25804820EDAC}">
                        <c15:formulaRef>
                          <c15:sqref>Sheet1!$N$25:$N$39</c15:sqref>
                        </c15:formulaRef>
                      </c:ext>
                    </c:extLst>
                    <c:numCache>
                      <c:formatCode>General</c:formatCode>
                      <c:ptCount val="15"/>
                      <c:pt idx="0">
                        <c:v>0.04</c:v>
                      </c:pt>
                      <c:pt idx="1">
                        <c:v>0</c:v>
                      </c:pt>
                      <c:pt idx="2">
                        <c:v>0.01</c:v>
                      </c:pt>
                      <c:pt idx="3">
                        <c:v>0.01</c:v>
                      </c:pt>
                      <c:pt idx="4">
                        <c:v>0.02</c:v>
                      </c:pt>
                      <c:pt idx="5">
                        <c:v>0.03</c:v>
                      </c:pt>
                      <c:pt idx="6">
                        <c:v>0.02</c:v>
                      </c:pt>
                      <c:pt idx="7">
                        <c:v>0.08</c:v>
                      </c:pt>
                      <c:pt idx="8">
                        <c:v>0.13</c:v>
                      </c:pt>
                      <c:pt idx="9">
                        <c:v>0.51</c:v>
                      </c:pt>
                      <c:pt idx="10">
                        <c:v>2</c:v>
                      </c:pt>
                      <c:pt idx="11">
                        <c:v>1.88</c:v>
                      </c:pt>
                      <c:pt idx="12">
                        <c:v>5.19</c:v>
                      </c:pt>
                      <c:pt idx="13">
                        <c:v>5.64</c:v>
                      </c:pt>
                      <c:pt idx="14">
                        <c:v>9.52</c:v>
                      </c:pt>
                    </c:numCache>
                  </c:numRef>
                </c:val>
                <c:smooth val="0"/>
                <c:extLst xmlns:c15="http://schemas.microsoft.com/office/drawing/2012/chart">
                  <c:ext xmlns:c16="http://schemas.microsoft.com/office/drawing/2014/chart" uri="{C3380CC4-5D6E-409C-BE32-E72D297353CC}">
                    <c16:uniqueId val="{0000000A-AD4C-41FB-9A3A-C9A997ACDD47}"/>
                  </c:ext>
                </c:extLst>
              </c15:ser>
            </c15:filteredLineSeries>
            <c15:filteredLineSeries>
              <c15:ser>
                <c:idx val="12"/>
                <c:order val="8"/>
                <c:tx>
                  <c:strRef>
                    <c:extLst xmlns:c15="http://schemas.microsoft.com/office/drawing/2012/chart">
                      <c:ext xmlns:c15="http://schemas.microsoft.com/office/drawing/2012/chart" uri="{02D57815-91ED-43cb-92C2-25804820EDAC}">
                        <c15:formulaRef>
                          <c15:sqref>Sheet1!$P$17:$P$18</c15:sqref>
                        </c15:formulaRef>
                      </c:ext>
                    </c:extLst>
                    <c:strCache>
                      <c:ptCount val="2"/>
                      <c:pt idx="0">
                        <c:v>% Hispanic/ Latino</c:v>
                      </c:pt>
                    </c:strCache>
                  </c:strRef>
                </c:tx>
                <c:spPr>
                  <a:ln w="28575" cap="rnd">
                    <a:solidFill>
                      <a:schemeClr val="accent3">
                        <a:tint val="57000"/>
                      </a:schemeClr>
                    </a:solidFill>
                    <a:round/>
                  </a:ln>
                  <a:effectLst/>
                </c:spPr>
                <c:marker>
                  <c:symbol val="circle"/>
                  <c:size val="5"/>
                  <c:spPr>
                    <a:solidFill>
                      <a:schemeClr val="accent3">
                        <a:tint val="57000"/>
                      </a:schemeClr>
                    </a:solidFill>
                    <a:ln w="9525">
                      <a:solidFill>
                        <a:schemeClr val="accent3">
                          <a:tint val="57000"/>
                        </a:schemeClr>
                      </a:solidFill>
                    </a:ln>
                    <a:effectLst/>
                  </c:spPr>
                </c:marker>
                <c:cat>
                  <c:numRef>
                    <c:extLst xmlns:c15="http://schemas.microsoft.com/office/drawing/2012/chart">
                      <c:ext xmlns:c15="http://schemas.microsoft.com/office/drawing/2012/chart" uri="{02D57815-91ED-43cb-92C2-25804820EDAC}">
                        <c15:formulaRef>
                          <c15:sqref>Sheet1!$C$25:$C$39</c15:sqref>
                        </c15:formulaRef>
                      </c:ext>
                    </c:extLst>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numRef>
                </c:cat>
                <c:val>
                  <c:numRef>
                    <c:extLst xmlns:c15="http://schemas.microsoft.com/office/drawing/2012/chart">
                      <c:ext xmlns:c15="http://schemas.microsoft.com/office/drawing/2012/chart" uri="{02D57815-91ED-43cb-92C2-25804820EDAC}">
                        <c15:formulaRef>
                          <c15:sqref>Sheet1!$P$25:$P$39</c15:sqref>
                        </c15:formulaRef>
                      </c:ext>
                    </c:extLst>
                    <c:numCache>
                      <c:formatCode>General</c:formatCode>
                      <c:ptCount val="15"/>
                      <c:pt idx="0">
                        <c:v>0</c:v>
                      </c:pt>
                      <c:pt idx="1">
                        <c:v>0</c:v>
                      </c:pt>
                      <c:pt idx="2">
                        <c:v>0</c:v>
                      </c:pt>
                      <c:pt idx="3">
                        <c:v>0</c:v>
                      </c:pt>
                      <c:pt idx="4">
                        <c:v>0</c:v>
                      </c:pt>
                      <c:pt idx="5">
                        <c:v>0</c:v>
                      </c:pt>
                      <c:pt idx="6">
                        <c:v>0.32</c:v>
                      </c:pt>
                      <c:pt idx="7">
                        <c:v>0</c:v>
                      </c:pt>
                      <c:pt idx="8">
                        <c:v>0</c:v>
                      </c:pt>
                      <c:pt idx="9">
                        <c:v>1.79</c:v>
                      </c:pt>
                      <c:pt idx="10">
                        <c:v>2.41</c:v>
                      </c:pt>
                      <c:pt idx="11">
                        <c:v>2.77</c:v>
                      </c:pt>
                      <c:pt idx="12">
                        <c:v>4.96</c:v>
                      </c:pt>
                      <c:pt idx="13">
                        <c:v>6.82</c:v>
                      </c:pt>
                      <c:pt idx="14">
                        <c:v>8.02</c:v>
                      </c:pt>
                    </c:numCache>
                  </c:numRef>
                </c:val>
                <c:smooth val="0"/>
                <c:extLst xmlns:c15="http://schemas.microsoft.com/office/drawing/2012/chart">
                  <c:ext xmlns:c16="http://schemas.microsoft.com/office/drawing/2014/chart" uri="{C3380CC4-5D6E-409C-BE32-E72D297353CC}">
                    <c16:uniqueId val="{0000000B-AD4C-41FB-9A3A-C9A997ACDD47}"/>
                  </c:ext>
                </c:extLst>
              </c15:ser>
            </c15:filteredLineSeries>
            <c15:filteredLineSeries>
              <c15:ser>
                <c:idx val="14"/>
                <c:order val="9"/>
                <c:tx>
                  <c:strRef>
                    <c:extLst xmlns:c15="http://schemas.microsoft.com/office/drawing/2012/chart">
                      <c:ext xmlns:c15="http://schemas.microsoft.com/office/drawing/2012/chart" uri="{02D57815-91ED-43cb-92C2-25804820EDAC}">
                        <c15:formulaRef>
                          <c15:sqref>Sheet1!$R$17:$R$18</c15:sqref>
                        </c15:formulaRef>
                      </c:ext>
                    </c:extLst>
                    <c:strCache>
                      <c:ptCount val="2"/>
                      <c:pt idx="0">
                        <c:v>% FB</c:v>
                      </c:pt>
                    </c:strCache>
                  </c:strRef>
                </c:tx>
                <c:spPr>
                  <a:ln w="28575" cap="rnd">
                    <a:solidFill>
                      <a:schemeClr val="accent3">
                        <a:tint val="39000"/>
                      </a:schemeClr>
                    </a:solidFill>
                    <a:round/>
                  </a:ln>
                  <a:effectLst/>
                </c:spPr>
                <c:marker>
                  <c:symbol val="circle"/>
                  <c:size val="5"/>
                  <c:spPr>
                    <a:solidFill>
                      <a:schemeClr val="accent3">
                        <a:tint val="39000"/>
                      </a:schemeClr>
                    </a:solidFill>
                    <a:ln w="9525">
                      <a:solidFill>
                        <a:schemeClr val="accent3">
                          <a:tint val="39000"/>
                        </a:schemeClr>
                      </a:solidFill>
                    </a:ln>
                    <a:effectLst/>
                  </c:spPr>
                </c:marker>
                <c:cat>
                  <c:numRef>
                    <c:extLst xmlns:c15="http://schemas.microsoft.com/office/drawing/2012/chart">
                      <c:ext xmlns:c15="http://schemas.microsoft.com/office/drawing/2012/chart" uri="{02D57815-91ED-43cb-92C2-25804820EDAC}">
                        <c15:formulaRef>
                          <c15:sqref>Sheet1!$C$25:$C$39</c15:sqref>
                        </c15:formulaRef>
                      </c:ext>
                    </c:extLst>
                    <c:numCache>
                      <c:formatCode>General</c:formatCode>
                      <c:ptCount val="15"/>
                      <c:pt idx="0">
                        <c:v>1880</c:v>
                      </c:pt>
                      <c:pt idx="1">
                        <c:v>1890</c:v>
                      </c:pt>
                      <c:pt idx="2">
                        <c:v>1900</c:v>
                      </c:pt>
                      <c:pt idx="3">
                        <c:v>1910</c:v>
                      </c:pt>
                      <c:pt idx="4">
                        <c:v>1920</c:v>
                      </c:pt>
                      <c:pt idx="5">
                        <c:v>1930</c:v>
                      </c:pt>
                      <c:pt idx="6">
                        <c:v>1940</c:v>
                      </c:pt>
                      <c:pt idx="7">
                        <c:v>1950</c:v>
                      </c:pt>
                      <c:pt idx="8">
                        <c:v>1960</c:v>
                      </c:pt>
                      <c:pt idx="9">
                        <c:v>1970</c:v>
                      </c:pt>
                      <c:pt idx="10">
                        <c:v>1980</c:v>
                      </c:pt>
                      <c:pt idx="11">
                        <c:v>1990</c:v>
                      </c:pt>
                      <c:pt idx="12">
                        <c:v>2000</c:v>
                      </c:pt>
                      <c:pt idx="13">
                        <c:v>2010</c:v>
                      </c:pt>
                      <c:pt idx="14">
                        <c:v>2020</c:v>
                      </c:pt>
                    </c:numCache>
                  </c:numRef>
                </c:cat>
                <c:val>
                  <c:numRef>
                    <c:extLst xmlns:c15="http://schemas.microsoft.com/office/drawing/2012/chart">
                      <c:ext xmlns:c15="http://schemas.microsoft.com/office/drawing/2012/chart" uri="{02D57815-91ED-43cb-92C2-25804820EDAC}">
                        <c15:formulaRef>
                          <c15:sqref>Sheet1!$R$25:$R$39</c15:sqref>
                        </c15:formulaRef>
                      </c:ext>
                    </c:extLst>
                    <c:numCache>
                      <c:formatCode>General</c:formatCode>
                      <c:ptCount val="15"/>
                      <c:pt idx="0">
                        <c:v>39.229999999999997</c:v>
                      </c:pt>
                      <c:pt idx="1">
                        <c:v>39.69</c:v>
                      </c:pt>
                      <c:pt idx="2">
                        <c:v>33.78</c:v>
                      </c:pt>
                      <c:pt idx="3">
                        <c:v>33.82</c:v>
                      </c:pt>
                      <c:pt idx="4">
                        <c:v>29.27</c:v>
                      </c:pt>
                      <c:pt idx="5">
                        <c:v>25.87</c:v>
                      </c:pt>
                      <c:pt idx="6">
                        <c:v>19.88</c:v>
                      </c:pt>
                      <c:pt idx="7">
                        <c:v>15.04</c:v>
                      </c:pt>
                      <c:pt idx="8">
                        <c:v>12.08</c:v>
                      </c:pt>
                      <c:pt idx="9">
                        <c:v>7.9</c:v>
                      </c:pt>
                      <c:pt idx="10">
                        <c:v>5.68</c:v>
                      </c:pt>
                      <c:pt idx="11">
                        <c:v>3.36</c:v>
                      </c:pt>
                      <c:pt idx="12">
                        <c:v>4.79</c:v>
                      </c:pt>
                      <c:pt idx="13">
                        <c:v>5.0999999999999996</c:v>
                      </c:pt>
                    </c:numCache>
                  </c:numRef>
                </c:val>
                <c:smooth val="0"/>
                <c:extLst xmlns:c15="http://schemas.microsoft.com/office/drawing/2012/chart">
                  <c:ext xmlns:c16="http://schemas.microsoft.com/office/drawing/2014/chart" uri="{C3380CC4-5D6E-409C-BE32-E72D297353CC}">
                    <c16:uniqueId val="{0000000C-AD4C-41FB-9A3A-C9A997ACDD47}"/>
                  </c:ext>
                </c:extLst>
              </c15:ser>
            </c15:filteredLineSeries>
          </c:ext>
        </c:extLst>
      </c:lineChart>
      <c:catAx>
        <c:axId val="583566624"/>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solidFill>
            <a:sysClr val="window" lastClr="FFFFFF"/>
          </a:solidFill>
          <a:ln w="6350" cap="flat" cmpd="sng" algn="ctr">
            <a:solidFill>
              <a:srgbClr val="E7E6E6">
                <a:lumMod val="50000"/>
              </a:srgb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583564984"/>
        <c:crosses val="autoZero"/>
        <c:auto val="1"/>
        <c:lblAlgn val="ctr"/>
        <c:lblOffset val="100"/>
        <c:noMultiLvlLbl val="0"/>
      </c:catAx>
      <c:valAx>
        <c:axId val="5835649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5835666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solidFill>
      <a:sysClr val="window" lastClr="FFFFFF"/>
    </a:solidFill>
    <a:ln>
      <a:solidFill>
        <a:sysClr val="windowText" lastClr="000000">
          <a:lumMod val="50000"/>
          <a:lumOff val="50000"/>
        </a:sysClr>
      </a:solidFill>
    </a:ln>
    <a:effectLst/>
  </c:spPr>
  <c:txPr>
    <a:bodyPr/>
    <a:lstStyle/>
    <a:p>
      <a:pPr>
        <a:defRPr/>
      </a:pPr>
      <a:endParaRPr lang="ko-KR"/>
    </a:p>
  </c:txPr>
  <c:externalData r:id="rId4">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EEB4-9A51-8769-B2ED-7CEADFFB79BF}"/>
              </a:ext>
            </a:extLst>
          </p:cNvPr>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a:extLst>
              <a:ext uri="{FF2B5EF4-FFF2-40B4-BE49-F238E27FC236}">
                <a16:creationId xmlns:a16="http://schemas.microsoft.com/office/drawing/2014/main" id="{2FA8A644-EFE4-855B-85CD-FFFA1C5AE0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a:extLst>
              <a:ext uri="{FF2B5EF4-FFF2-40B4-BE49-F238E27FC236}">
                <a16:creationId xmlns:a16="http://schemas.microsoft.com/office/drawing/2014/main" id="{BFFE81F4-1B40-304C-844D-432E82D2744F}"/>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5" name="Footer Placeholder 4">
            <a:extLst>
              <a:ext uri="{FF2B5EF4-FFF2-40B4-BE49-F238E27FC236}">
                <a16:creationId xmlns:a16="http://schemas.microsoft.com/office/drawing/2014/main" id="{78C5CC83-80B7-8F26-EE2A-D19B4BDB2D6A}"/>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4BA6361D-1B1E-5465-A042-5E95C499A1CB}"/>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268523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CF3A-AE00-3B8A-8B41-C3DD712188B9}"/>
              </a:ext>
            </a:extLst>
          </p:cNvPr>
          <p:cNvSpPr>
            <a:spLocks noGrp="1"/>
          </p:cNvSpPr>
          <p:nvPr>
            <p:ph type="title"/>
          </p:nvPr>
        </p:nvSpPr>
        <p:spPr/>
        <p:txBody>
          <a:bodyPr/>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B02D549F-CD41-77AA-0B5D-C856EDE096E0}"/>
              </a:ext>
            </a:extLst>
          </p:cNvPr>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93EF36DD-B00F-3A16-AD3A-C66582765220}"/>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5" name="Footer Placeholder 4">
            <a:extLst>
              <a:ext uri="{FF2B5EF4-FFF2-40B4-BE49-F238E27FC236}">
                <a16:creationId xmlns:a16="http://schemas.microsoft.com/office/drawing/2014/main" id="{A2407075-2736-FB7A-57BC-5CE28C6FE4AE}"/>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486C2DA6-F8FD-F19F-4048-6030C64B87BC}"/>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2356425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8FDB7D-B1EB-5E54-F509-E734032817B8}"/>
              </a:ext>
            </a:extLst>
          </p:cNvPr>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FC252642-6357-D9B8-3AF3-CAFB0A6B7DEA}"/>
              </a:ext>
            </a:extLst>
          </p:cNvPr>
          <p:cNvSpPr>
            <a:spLocks noGrp="1"/>
          </p:cNvSpPr>
          <p:nvPr>
            <p:ph type="body" orient="vert" idx="1"/>
          </p:nvPr>
        </p:nvSpPr>
        <p:spPr>
          <a:xfrm>
            <a:off x="838200" y="365125"/>
            <a:ext cx="7734300"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A5644E3C-130B-54EA-7434-3C8C20680F0D}"/>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5" name="Footer Placeholder 4">
            <a:extLst>
              <a:ext uri="{FF2B5EF4-FFF2-40B4-BE49-F238E27FC236}">
                <a16:creationId xmlns:a16="http://schemas.microsoft.com/office/drawing/2014/main" id="{F61D1E10-6B23-4201-CC82-AEA4F938DFE6}"/>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AFEC8F53-3710-83D0-9DE6-C3E2988E31C5}"/>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1684167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525B80-DE34-374E-6CDD-3A43FB2D2A43}"/>
              </a:ext>
            </a:extLst>
          </p:cNvPr>
          <p:cNvPicPr>
            <a:picLocks noChangeAspect="1"/>
          </p:cNvPicPr>
          <p:nvPr userDrawn="1"/>
        </p:nvPicPr>
        <p:blipFill>
          <a:blip r:embed="rId2"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474125" y="142630"/>
            <a:ext cx="1243750" cy="414583"/>
          </a:xfrm>
          <a:prstGeom prst="rect">
            <a:avLst/>
          </a:prstGeom>
        </p:spPr>
      </p:pic>
      <p:pic>
        <p:nvPicPr>
          <p:cNvPr id="10" name="Picture 9">
            <a:extLst>
              <a:ext uri="{FF2B5EF4-FFF2-40B4-BE49-F238E27FC236}">
                <a16:creationId xmlns:a16="http://schemas.microsoft.com/office/drawing/2014/main" id="{338F1CD7-E555-DC1B-606C-C6DA55DEA178}"/>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272244" y="6536149"/>
            <a:ext cx="1647513" cy="226114"/>
          </a:xfrm>
          <a:prstGeom prst="rect">
            <a:avLst/>
          </a:prstGeom>
        </p:spPr>
      </p:pic>
      <p:cxnSp>
        <p:nvCxnSpPr>
          <p:cNvPr id="12" name="Straight Connector 11">
            <a:extLst>
              <a:ext uri="{FF2B5EF4-FFF2-40B4-BE49-F238E27FC236}">
                <a16:creationId xmlns:a16="http://schemas.microsoft.com/office/drawing/2014/main" id="{EEB45F0E-AE6B-19F9-DE76-EA858C0F001B}"/>
              </a:ext>
            </a:extLst>
          </p:cNvPr>
          <p:cNvCxnSpPr>
            <a:cxnSpLocks/>
          </p:cNvCxnSpPr>
          <p:nvPr userDrawn="1"/>
        </p:nvCxnSpPr>
        <p:spPr>
          <a:xfrm>
            <a:off x="230959" y="648586"/>
            <a:ext cx="1173008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852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3577-A05B-829E-AA53-F63024D8BDC5}"/>
              </a:ext>
            </a:extLst>
          </p:cNvPr>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E5725C25-165C-2E49-0D9C-B3F02ACABA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ko-KR"/>
              <a:t>Click to edit Master text styles</a:t>
            </a:r>
          </a:p>
        </p:txBody>
      </p:sp>
      <p:sp>
        <p:nvSpPr>
          <p:cNvPr id="4" name="Date Placeholder 3">
            <a:extLst>
              <a:ext uri="{FF2B5EF4-FFF2-40B4-BE49-F238E27FC236}">
                <a16:creationId xmlns:a16="http://schemas.microsoft.com/office/drawing/2014/main" id="{65F958FA-D879-DAD3-2143-0C0BCF8A8546}"/>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5" name="Footer Placeholder 4">
            <a:extLst>
              <a:ext uri="{FF2B5EF4-FFF2-40B4-BE49-F238E27FC236}">
                <a16:creationId xmlns:a16="http://schemas.microsoft.com/office/drawing/2014/main" id="{C549F4D1-AB74-ED0A-0074-8267CD5A114E}"/>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37F6637F-A16E-1694-CC49-081E70EFC079}"/>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53768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7F41-00CF-E0A2-C516-FF6ACBFC145F}"/>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A8CAAB2C-8A75-B976-03FA-814C3EFF37B1}"/>
              </a:ext>
            </a:extLst>
          </p:cNvPr>
          <p:cNvSpPr>
            <a:spLocks noGrp="1"/>
          </p:cNvSpPr>
          <p:nvPr>
            <p:ph sz="half" idx="1"/>
          </p:nvPr>
        </p:nvSpPr>
        <p:spPr>
          <a:xfrm>
            <a:off x="838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a:extLst>
              <a:ext uri="{FF2B5EF4-FFF2-40B4-BE49-F238E27FC236}">
                <a16:creationId xmlns:a16="http://schemas.microsoft.com/office/drawing/2014/main" id="{1484FA0D-72D6-3FC0-09EB-0F2566E1AF1F}"/>
              </a:ext>
            </a:extLst>
          </p:cNvPr>
          <p:cNvSpPr>
            <a:spLocks noGrp="1"/>
          </p:cNvSpPr>
          <p:nvPr>
            <p:ph sz="half" idx="2"/>
          </p:nvPr>
        </p:nvSpPr>
        <p:spPr>
          <a:xfrm>
            <a:off x="6172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a:extLst>
              <a:ext uri="{FF2B5EF4-FFF2-40B4-BE49-F238E27FC236}">
                <a16:creationId xmlns:a16="http://schemas.microsoft.com/office/drawing/2014/main" id="{CD596AD9-899F-CDEC-8349-9EF3FA0C4063}"/>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6" name="Footer Placeholder 5">
            <a:extLst>
              <a:ext uri="{FF2B5EF4-FFF2-40B4-BE49-F238E27FC236}">
                <a16:creationId xmlns:a16="http://schemas.microsoft.com/office/drawing/2014/main" id="{19D1D8DC-3440-6240-6261-C38678885AC2}"/>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EDBC6D0E-CB79-0305-A515-46C9796E5ED1}"/>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3093679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36082-B2E4-2FFB-8D5F-6125249513C6}"/>
              </a:ext>
            </a:extLst>
          </p:cNvPr>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FAEC17FD-9A77-80DC-F8A8-1A8F06F0A7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a:extLst>
              <a:ext uri="{FF2B5EF4-FFF2-40B4-BE49-F238E27FC236}">
                <a16:creationId xmlns:a16="http://schemas.microsoft.com/office/drawing/2014/main" id="{C009FAC4-CAC0-2D5F-3299-6E7417B2D0BE}"/>
              </a:ext>
            </a:extLst>
          </p:cNvPr>
          <p:cNvSpPr>
            <a:spLocks noGrp="1"/>
          </p:cNvSpPr>
          <p:nvPr>
            <p:ph sz="half" idx="2"/>
          </p:nvPr>
        </p:nvSpPr>
        <p:spPr>
          <a:xfrm>
            <a:off x="839788" y="2505075"/>
            <a:ext cx="515778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a:extLst>
              <a:ext uri="{FF2B5EF4-FFF2-40B4-BE49-F238E27FC236}">
                <a16:creationId xmlns:a16="http://schemas.microsoft.com/office/drawing/2014/main" id="{4C93351A-9D56-7B4E-3641-4B1A11C02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a:extLst>
              <a:ext uri="{FF2B5EF4-FFF2-40B4-BE49-F238E27FC236}">
                <a16:creationId xmlns:a16="http://schemas.microsoft.com/office/drawing/2014/main" id="{685A560B-CA9C-49C9-560B-6D4BC8614E5D}"/>
              </a:ext>
            </a:extLst>
          </p:cNvPr>
          <p:cNvSpPr>
            <a:spLocks noGrp="1"/>
          </p:cNvSpPr>
          <p:nvPr>
            <p:ph sz="quarter" idx="4"/>
          </p:nvPr>
        </p:nvSpPr>
        <p:spPr>
          <a:xfrm>
            <a:off x="6172200" y="2505075"/>
            <a:ext cx="5183188"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a:extLst>
              <a:ext uri="{FF2B5EF4-FFF2-40B4-BE49-F238E27FC236}">
                <a16:creationId xmlns:a16="http://schemas.microsoft.com/office/drawing/2014/main" id="{DFE0A347-8A8E-0A16-BB89-203F0E3AF066}"/>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8" name="Footer Placeholder 7">
            <a:extLst>
              <a:ext uri="{FF2B5EF4-FFF2-40B4-BE49-F238E27FC236}">
                <a16:creationId xmlns:a16="http://schemas.microsoft.com/office/drawing/2014/main" id="{E8F9D8B6-86A1-E208-B63B-08A986327E02}"/>
              </a:ext>
            </a:extLst>
          </p:cNvPr>
          <p:cNvSpPr>
            <a:spLocks noGrp="1"/>
          </p:cNvSpPr>
          <p:nvPr>
            <p:ph type="ftr" sz="quarter" idx="11"/>
          </p:nvPr>
        </p:nvSpPr>
        <p:spPr/>
        <p:txBody>
          <a:bodyPr/>
          <a:lstStyle/>
          <a:p>
            <a:endParaRPr lang="ko-KR" altLang="en-US"/>
          </a:p>
        </p:txBody>
      </p:sp>
      <p:sp>
        <p:nvSpPr>
          <p:cNvPr id="9" name="Slide Number Placeholder 8">
            <a:extLst>
              <a:ext uri="{FF2B5EF4-FFF2-40B4-BE49-F238E27FC236}">
                <a16:creationId xmlns:a16="http://schemas.microsoft.com/office/drawing/2014/main" id="{6658A2D4-4D50-2C0D-3064-50EC41D868CF}"/>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2893651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65F9-FA38-A497-F5E0-0617015164B8}"/>
              </a:ext>
            </a:extLst>
          </p:cNvPr>
          <p:cNvSpPr>
            <a:spLocks noGrp="1"/>
          </p:cNvSpPr>
          <p:nvPr>
            <p:ph type="title"/>
          </p:nvPr>
        </p:nvSpPr>
        <p:spPr/>
        <p:txBody>
          <a:bodyPr/>
          <a:lstStyle/>
          <a:p>
            <a:r>
              <a:rPr lang="en-US" altLang="ko-KR"/>
              <a:t>Click to edit Master title style</a:t>
            </a:r>
            <a:endParaRPr lang="ko-KR" altLang="en-US"/>
          </a:p>
        </p:txBody>
      </p:sp>
      <p:sp>
        <p:nvSpPr>
          <p:cNvPr id="3" name="Date Placeholder 2">
            <a:extLst>
              <a:ext uri="{FF2B5EF4-FFF2-40B4-BE49-F238E27FC236}">
                <a16:creationId xmlns:a16="http://schemas.microsoft.com/office/drawing/2014/main" id="{5357F664-15AD-95D1-7FA1-739E5E68A7A7}"/>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4" name="Footer Placeholder 3">
            <a:extLst>
              <a:ext uri="{FF2B5EF4-FFF2-40B4-BE49-F238E27FC236}">
                <a16:creationId xmlns:a16="http://schemas.microsoft.com/office/drawing/2014/main" id="{F7F10914-A89D-CDE0-ABC5-7EB1716BE264}"/>
              </a:ext>
            </a:extLst>
          </p:cNvPr>
          <p:cNvSpPr>
            <a:spLocks noGrp="1"/>
          </p:cNvSpPr>
          <p:nvPr>
            <p:ph type="ftr" sz="quarter" idx="11"/>
          </p:nvPr>
        </p:nvSpPr>
        <p:spPr/>
        <p:txBody>
          <a:bodyPr/>
          <a:lstStyle/>
          <a:p>
            <a:endParaRPr lang="ko-KR" altLang="en-US"/>
          </a:p>
        </p:txBody>
      </p:sp>
      <p:sp>
        <p:nvSpPr>
          <p:cNvPr id="5" name="Slide Number Placeholder 4">
            <a:extLst>
              <a:ext uri="{FF2B5EF4-FFF2-40B4-BE49-F238E27FC236}">
                <a16:creationId xmlns:a16="http://schemas.microsoft.com/office/drawing/2014/main" id="{4CAEC658-DCA6-D1A4-0569-87E26B9C359A}"/>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254963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3AF182-4A85-A140-08B7-25732AC16003}"/>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3" name="Footer Placeholder 2">
            <a:extLst>
              <a:ext uri="{FF2B5EF4-FFF2-40B4-BE49-F238E27FC236}">
                <a16:creationId xmlns:a16="http://schemas.microsoft.com/office/drawing/2014/main" id="{9D1CA860-5944-FC42-99DB-4685F5E6A69F}"/>
              </a:ext>
            </a:extLst>
          </p:cNvPr>
          <p:cNvSpPr>
            <a:spLocks noGrp="1"/>
          </p:cNvSpPr>
          <p:nvPr>
            <p:ph type="ftr" sz="quarter" idx="11"/>
          </p:nvPr>
        </p:nvSpPr>
        <p:spPr/>
        <p:txBody>
          <a:bodyPr/>
          <a:lstStyle/>
          <a:p>
            <a:endParaRPr lang="ko-KR" altLang="en-US"/>
          </a:p>
        </p:txBody>
      </p:sp>
      <p:sp>
        <p:nvSpPr>
          <p:cNvPr id="4" name="Slide Number Placeholder 3">
            <a:extLst>
              <a:ext uri="{FF2B5EF4-FFF2-40B4-BE49-F238E27FC236}">
                <a16:creationId xmlns:a16="http://schemas.microsoft.com/office/drawing/2014/main" id="{23C347FF-28EA-1C31-02A2-999872CE75CB}"/>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379857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705BA-E0BD-5442-08C3-5E9284C84E0D}"/>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29CBE68F-935D-F03D-F693-42A05C8EC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a:extLst>
              <a:ext uri="{FF2B5EF4-FFF2-40B4-BE49-F238E27FC236}">
                <a16:creationId xmlns:a16="http://schemas.microsoft.com/office/drawing/2014/main" id="{C2B27B0C-7965-E844-197E-65C2E2C6A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46353A37-5F7D-2D41-D3B9-13454B894625}"/>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6" name="Footer Placeholder 5">
            <a:extLst>
              <a:ext uri="{FF2B5EF4-FFF2-40B4-BE49-F238E27FC236}">
                <a16:creationId xmlns:a16="http://schemas.microsoft.com/office/drawing/2014/main" id="{A2F327E2-1125-BB88-A0B1-A297B5D82F03}"/>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B3B0B570-218B-58A4-5D2A-F6212B0636D2}"/>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330610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EE87-C813-8FE1-9FB9-D53DEFEFA9AE}"/>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a:extLst>
              <a:ext uri="{FF2B5EF4-FFF2-40B4-BE49-F238E27FC236}">
                <a16:creationId xmlns:a16="http://schemas.microsoft.com/office/drawing/2014/main" id="{56D1A722-C963-A68E-8639-00DEB0384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a:extLst>
              <a:ext uri="{FF2B5EF4-FFF2-40B4-BE49-F238E27FC236}">
                <a16:creationId xmlns:a16="http://schemas.microsoft.com/office/drawing/2014/main" id="{D4309ED3-4DE7-F829-C955-56C35C12AE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D2E1213C-4D07-5A0D-22E3-D3483DFCD649}"/>
              </a:ext>
            </a:extLst>
          </p:cNvPr>
          <p:cNvSpPr>
            <a:spLocks noGrp="1"/>
          </p:cNvSpPr>
          <p:nvPr>
            <p:ph type="dt" sz="half" idx="10"/>
          </p:nvPr>
        </p:nvSpPr>
        <p:spPr/>
        <p:txBody>
          <a:bodyPr/>
          <a:lstStyle/>
          <a:p>
            <a:fld id="{9A56FF5E-C673-454F-A0F7-217FF037C107}" type="datetimeFigureOut">
              <a:rPr lang="ko-KR" altLang="en-US" smtClean="0"/>
              <a:t>2022-11-03</a:t>
            </a:fld>
            <a:endParaRPr lang="ko-KR" altLang="en-US"/>
          </a:p>
        </p:txBody>
      </p:sp>
      <p:sp>
        <p:nvSpPr>
          <p:cNvPr id="6" name="Footer Placeholder 5">
            <a:extLst>
              <a:ext uri="{FF2B5EF4-FFF2-40B4-BE49-F238E27FC236}">
                <a16:creationId xmlns:a16="http://schemas.microsoft.com/office/drawing/2014/main" id="{107A76A7-27EA-7BD5-9D8A-0D4C71E42784}"/>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2F7D12DD-36DA-7214-6923-FA43CAB7FF0C}"/>
              </a:ext>
            </a:extLst>
          </p:cNvPr>
          <p:cNvSpPr>
            <a:spLocks noGrp="1"/>
          </p:cNvSpPr>
          <p:nvPr>
            <p:ph type="sldNum" sz="quarter" idx="12"/>
          </p:nvPr>
        </p:nvSpPr>
        <p:spPr/>
        <p:txBody>
          <a:body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1141773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CD1F86-3E9C-4ABF-7789-1B959CCEE1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BF930FD0-A650-8F31-2D73-9067FAC925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664AC8E7-149F-6ACC-D0F7-BA24E50FEF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6FF5E-C673-454F-A0F7-217FF037C107}" type="datetimeFigureOut">
              <a:rPr lang="ko-KR" altLang="en-US" smtClean="0"/>
              <a:t>2022-11-03</a:t>
            </a:fld>
            <a:endParaRPr lang="ko-KR" altLang="en-US"/>
          </a:p>
        </p:txBody>
      </p:sp>
      <p:sp>
        <p:nvSpPr>
          <p:cNvPr id="5" name="Footer Placeholder 4">
            <a:extLst>
              <a:ext uri="{FF2B5EF4-FFF2-40B4-BE49-F238E27FC236}">
                <a16:creationId xmlns:a16="http://schemas.microsoft.com/office/drawing/2014/main" id="{9424A0B0-3F55-E826-D0C0-710444A562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a:extLst>
              <a:ext uri="{FF2B5EF4-FFF2-40B4-BE49-F238E27FC236}">
                <a16:creationId xmlns:a16="http://schemas.microsoft.com/office/drawing/2014/main" id="{03A915C0-B0A3-ADAE-0F93-B30FB46D9D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EE302-61DB-40D6-954D-71343BFBFFCF}" type="slidenum">
              <a:rPr lang="ko-KR" altLang="en-US" smtClean="0"/>
              <a:t>‹#›</a:t>
            </a:fld>
            <a:endParaRPr lang="ko-KR" altLang="en-US"/>
          </a:p>
        </p:txBody>
      </p:sp>
    </p:spTree>
    <p:extLst>
      <p:ext uri="{BB962C8B-B14F-4D97-AF65-F5344CB8AC3E}">
        <p14:creationId xmlns:p14="http://schemas.microsoft.com/office/powerpoint/2010/main" val="2733935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213C"/>
        </a:solidFill>
        <a:effectLst/>
      </p:bgPr>
    </p:bg>
    <p:spTree>
      <p:nvGrpSpPr>
        <p:cNvPr id="1" name=""/>
        <p:cNvGrpSpPr/>
        <p:nvPr/>
      </p:nvGrpSpPr>
      <p:grpSpPr>
        <a:xfrm>
          <a:off x="0" y="0"/>
          <a:ext cx="0" cy="0"/>
          <a:chOff x="0" y="0"/>
          <a:chExt cx="0" cy="0"/>
        </a:xfrm>
      </p:grpSpPr>
      <p:pic>
        <p:nvPicPr>
          <p:cNvPr id="1028" name="Picture 4" descr="Bill &amp; Melinda Gates Foundation 01 Logo PNG Transparent &amp; SVG Vector -  Freebie Supply">
            <a:extLst>
              <a:ext uri="{FF2B5EF4-FFF2-40B4-BE49-F238E27FC236}">
                <a16:creationId xmlns:a16="http://schemas.microsoft.com/office/drawing/2014/main" id="{93133B20-7772-0D56-2513-F0C71973BAE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17445" y="542805"/>
            <a:ext cx="2908460" cy="7451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64F80B4-E25D-D216-36F1-122725F9F6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99581" y="5265489"/>
            <a:ext cx="2192839" cy="300958"/>
          </a:xfrm>
          <a:prstGeom prst="rect">
            <a:avLst/>
          </a:prstGeom>
        </p:spPr>
      </p:pic>
      <p:sp>
        <p:nvSpPr>
          <p:cNvPr id="8" name="TextBox 7">
            <a:extLst>
              <a:ext uri="{FF2B5EF4-FFF2-40B4-BE49-F238E27FC236}">
                <a16:creationId xmlns:a16="http://schemas.microsoft.com/office/drawing/2014/main" id="{FD4FFC18-EC17-A7E7-CFEA-EE9F26A6C0C1}"/>
              </a:ext>
            </a:extLst>
          </p:cNvPr>
          <p:cNvSpPr txBox="1"/>
          <p:nvPr/>
        </p:nvSpPr>
        <p:spPr>
          <a:xfrm>
            <a:off x="314325" y="2495550"/>
            <a:ext cx="11563350" cy="707886"/>
          </a:xfrm>
          <a:prstGeom prst="rect">
            <a:avLst/>
          </a:prstGeom>
          <a:noFill/>
        </p:spPr>
        <p:txBody>
          <a:bodyPr wrap="square" rtlCol="0">
            <a:spAutoFit/>
          </a:bodyPr>
          <a:lstStyle/>
          <a:p>
            <a:pPr algn="ctr"/>
            <a:r>
              <a:rPr lang="en-US" altLang="ko-KR" sz="4000" spc="300" dirty="0">
                <a:solidFill>
                  <a:schemeClr val="bg1"/>
                </a:solidFill>
                <a:latin typeface="PMingLiU-ExtB" panose="02020500000000000000" pitchFamily="18" charset="-120"/>
                <a:ea typeface="PMingLiU-ExtB" panose="02020500000000000000" pitchFamily="18" charset="-120"/>
              </a:rPr>
              <a:t>Winter is Coming, Please Help Detroit</a:t>
            </a:r>
            <a:endParaRPr lang="ko-KR" altLang="en-US" sz="4000" spc="300" dirty="0">
              <a:solidFill>
                <a:schemeClr val="bg1"/>
              </a:solidFill>
              <a:latin typeface="PMingLiU-ExtB" panose="02020500000000000000" pitchFamily="18" charset="-120"/>
            </a:endParaRPr>
          </a:p>
        </p:txBody>
      </p:sp>
      <p:sp>
        <p:nvSpPr>
          <p:cNvPr id="10" name="TextBox 9">
            <a:extLst>
              <a:ext uri="{FF2B5EF4-FFF2-40B4-BE49-F238E27FC236}">
                <a16:creationId xmlns:a16="http://schemas.microsoft.com/office/drawing/2014/main" id="{60F88E48-EE98-4523-19A3-24FB628B0D74}"/>
              </a:ext>
            </a:extLst>
          </p:cNvPr>
          <p:cNvSpPr txBox="1"/>
          <p:nvPr/>
        </p:nvSpPr>
        <p:spPr>
          <a:xfrm>
            <a:off x="152400" y="3285233"/>
            <a:ext cx="11887200" cy="400110"/>
          </a:xfrm>
          <a:prstGeom prst="rect">
            <a:avLst/>
          </a:prstGeom>
          <a:noFill/>
        </p:spPr>
        <p:txBody>
          <a:bodyPr wrap="square" rtlCol="0">
            <a:spAutoFit/>
          </a:bodyPr>
          <a:lstStyle>
            <a:defPPr>
              <a:defRPr lang="ko-KR"/>
            </a:defPPr>
            <a:lvl1pPr algn="ctr">
              <a:defRPr sz="3200" spc="300">
                <a:solidFill>
                  <a:schemeClr val="bg1"/>
                </a:solidFill>
                <a:latin typeface="PMingLiU-ExtB" panose="02020500000000000000" pitchFamily="18" charset="-120"/>
                <a:ea typeface="PMingLiU-ExtB" panose="02020500000000000000" pitchFamily="18" charset="-120"/>
              </a:defRPr>
            </a:lvl1pPr>
          </a:lstStyle>
          <a:p>
            <a:r>
              <a:rPr lang="en-US" altLang="ko-KR" sz="2000" dirty="0"/>
              <a:t>Invest in future Detroit</a:t>
            </a:r>
            <a:endParaRPr lang="ko-KR" altLang="en-US" sz="2000" dirty="0"/>
          </a:p>
        </p:txBody>
      </p:sp>
      <p:sp>
        <p:nvSpPr>
          <p:cNvPr id="11" name="Rectangle 10">
            <a:extLst>
              <a:ext uri="{FF2B5EF4-FFF2-40B4-BE49-F238E27FC236}">
                <a16:creationId xmlns:a16="http://schemas.microsoft.com/office/drawing/2014/main" id="{DC6D1D10-81B2-056B-BEF7-9CB00BC0106F}"/>
              </a:ext>
            </a:extLst>
          </p:cNvPr>
          <p:cNvSpPr/>
          <p:nvPr/>
        </p:nvSpPr>
        <p:spPr>
          <a:xfrm>
            <a:off x="136255" y="129254"/>
            <a:ext cx="11919490" cy="6599492"/>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C41919C9-DE1E-30A1-F446-E9F5E2F4F91A}"/>
              </a:ext>
            </a:extLst>
          </p:cNvPr>
          <p:cNvSpPr txBox="1"/>
          <p:nvPr/>
        </p:nvSpPr>
        <p:spPr>
          <a:xfrm>
            <a:off x="6038850" y="5756332"/>
            <a:ext cx="5972175" cy="923330"/>
          </a:xfrm>
          <a:prstGeom prst="rect">
            <a:avLst/>
          </a:prstGeom>
          <a:noFill/>
        </p:spPr>
        <p:txBody>
          <a:bodyPr wrap="square" rtlCol="0">
            <a:spAutoFit/>
          </a:bodyPr>
          <a:lstStyle>
            <a:defPPr>
              <a:defRPr lang="ko-KR"/>
            </a:defPPr>
            <a:lvl1pPr algn="ctr">
              <a:defRPr sz="3200" spc="300">
                <a:solidFill>
                  <a:schemeClr val="bg1"/>
                </a:solidFill>
                <a:latin typeface="PMingLiU-ExtB" panose="02020500000000000000" pitchFamily="18" charset="-120"/>
                <a:ea typeface="PMingLiU-ExtB" panose="02020500000000000000" pitchFamily="18" charset="-120"/>
              </a:defRPr>
            </a:lvl1pPr>
          </a:lstStyle>
          <a:p>
            <a:pPr algn="r"/>
            <a:r>
              <a:rPr lang="en-US" altLang="ko-KR" sz="1200" spc="0" dirty="0">
                <a:latin typeface="Centaur" panose="02030504050205020304" pitchFamily="18" charset="0"/>
              </a:rPr>
              <a:t>Hult International Business School – Master of Business Analytics</a:t>
            </a:r>
          </a:p>
          <a:p>
            <a:pPr algn="r"/>
            <a:r>
              <a:rPr lang="en-US" altLang="ko-KR" sz="1400" spc="0" dirty="0">
                <a:latin typeface="Centaur" panose="02030504050205020304" pitchFamily="18" charset="0"/>
              </a:rPr>
              <a:t>Communication &amp; Collaboration I: Personal Impact</a:t>
            </a:r>
          </a:p>
          <a:p>
            <a:pPr algn="r"/>
            <a:r>
              <a:rPr lang="en-US" altLang="ko-KR" sz="1600" spc="0" dirty="0">
                <a:latin typeface="Centaur" panose="02030504050205020304" pitchFamily="18" charset="0"/>
              </a:rPr>
              <a:t>Team 12 (</a:t>
            </a:r>
            <a:r>
              <a:rPr lang="en-US" altLang="ko-KR" sz="1600" spc="0" dirty="0" err="1">
                <a:latin typeface="Centaur" panose="02030504050205020304" pitchFamily="18" charset="0"/>
              </a:rPr>
              <a:t>Scifi</a:t>
            </a:r>
            <a:r>
              <a:rPr lang="en-US" altLang="ko-KR" sz="1600" spc="0" dirty="0">
                <a:latin typeface="Centaur" panose="02030504050205020304" pitchFamily="18" charset="0"/>
              </a:rPr>
              <a:t> 2)</a:t>
            </a:r>
          </a:p>
          <a:p>
            <a:pPr algn="r"/>
            <a:r>
              <a:rPr lang="en-US" altLang="ko-KR" sz="1200" dirty="0" err="1">
                <a:latin typeface="Centaur" panose="02030504050205020304" pitchFamily="18" charset="0"/>
              </a:rPr>
              <a:t>Sreekar</a:t>
            </a:r>
            <a:r>
              <a:rPr lang="en-US" altLang="ko-KR" sz="1200" dirty="0">
                <a:latin typeface="Centaur" panose="02030504050205020304" pitchFamily="18" charset="0"/>
              </a:rPr>
              <a:t> </a:t>
            </a:r>
            <a:r>
              <a:rPr lang="en-US" altLang="ko-KR" sz="1200" dirty="0" err="1">
                <a:latin typeface="Centaur" panose="02030504050205020304" pitchFamily="18" charset="0"/>
              </a:rPr>
              <a:t>Bathula,Yunsik</a:t>
            </a:r>
            <a:r>
              <a:rPr lang="en-US" altLang="ko-KR" sz="1200" dirty="0">
                <a:latin typeface="Centaur" panose="02030504050205020304" pitchFamily="18" charset="0"/>
              </a:rPr>
              <a:t> Choung, Jing Li, </a:t>
            </a:r>
            <a:r>
              <a:rPr lang="en-US" altLang="ko-KR" sz="1200" dirty="0" err="1">
                <a:latin typeface="Centaur" panose="02030504050205020304" pitchFamily="18" charset="0"/>
              </a:rPr>
              <a:t>Tangina</a:t>
            </a:r>
            <a:r>
              <a:rPr lang="en-US" altLang="ko-KR" sz="1200" dirty="0">
                <a:latin typeface="Centaur" panose="02030504050205020304" pitchFamily="18" charset="0"/>
              </a:rPr>
              <a:t> Parvez</a:t>
            </a:r>
            <a:endParaRPr lang="ko-KR" altLang="en-US" sz="1050" dirty="0">
              <a:latin typeface="Centaur" panose="02030504050205020304" pitchFamily="18" charset="0"/>
            </a:endParaRPr>
          </a:p>
        </p:txBody>
      </p:sp>
    </p:spTree>
    <p:extLst>
      <p:ext uri="{BB962C8B-B14F-4D97-AF65-F5344CB8AC3E}">
        <p14:creationId xmlns:p14="http://schemas.microsoft.com/office/powerpoint/2010/main" val="1316099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0" y="707524"/>
            <a:ext cx="11735797" cy="523220"/>
          </a:xfrm>
          <a:prstGeom prst="rect">
            <a:avLst/>
          </a:prstGeom>
          <a:noFill/>
        </p:spPr>
        <p:txBody>
          <a:bodyPr wrap="square">
            <a:spAutoFit/>
          </a:bodyPr>
          <a:lstStyle/>
          <a:p>
            <a:pPr rtl="0">
              <a:spcBef>
                <a:spcPts val="0"/>
              </a:spcBef>
              <a:spcAft>
                <a:spcPts val="0"/>
              </a:spcAft>
            </a:pPr>
            <a:r>
              <a:rPr lang="en-US" altLang="ko-KR" sz="2800" b="0" i="0" u="none" strike="noStrike" dirty="0">
                <a:solidFill>
                  <a:srgbClr val="000000"/>
                </a:solidFill>
                <a:effectLst/>
                <a:latin typeface="Centaur" panose="02030504050205020304" pitchFamily="18" charset="0"/>
                <a:ea typeface="PMingLiU" panose="02020500000000000000" pitchFamily="18" charset="-120"/>
              </a:rPr>
              <a:t>Social Influences of Bill &amp; Melinda Gates Foundation</a:t>
            </a:r>
            <a:endParaRPr lang="en-US" altLang="ko-KR" sz="2800" b="0" dirty="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6094378" cy="400110"/>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For Earth</a:t>
            </a:r>
            <a:endParaRPr lang="en-US" altLang="ko-KR" sz="2000" b="0" dirty="0">
              <a:effectLst/>
              <a:latin typeface="Centaur" panose="02030504050205020304" pitchFamily="18" charset="0"/>
            </a:endParaRPr>
          </a:p>
        </p:txBody>
      </p:sp>
      <p:sp>
        <p:nvSpPr>
          <p:cNvPr id="9" name="TextBox 8">
            <a:extLst>
              <a:ext uri="{FF2B5EF4-FFF2-40B4-BE49-F238E27FC236}">
                <a16:creationId xmlns:a16="http://schemas.microsoft.com/office/drawing/2014/main" id="{D9B4FC3A-156D-20C0-FD4F-66EC98F5BBE4}"/>
              </a:ext>
            </a:extLst>
          </p:cNvPr>
          <p:cNvSpPr txBox="1"/>
          <p:nvPr/>
        </p:nvSpPr>
        <p:spPr>
          <a:xfrm>
            <a:off x="7221572" y="2322365"/>
            <a:ext cx="4473508" cy="1631216"/>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r"/>
            <a:r>
              <a:rPr lang="en-US" altLang="ko-KR" dirty="0"/>
              <a:t>Global Development Division focuses on improving the delivery of high-impact health products and services to the world’s poorest communities and helps countries expand access to health coverage.</a:t>
            </a:r>
          </a:p>
        </p:txBody>
      </p:sp>
      <p:sp>
        <p:nvSpPr>
          <p:cNvPr id="11" name="TextBox 10">
            <a:extLst>
              <a:ext uri="{FF2B5EF4-FFF2-40B4-BE49-F238E27FC236}">
                <a16:creationId xmlns:a16="http://schemas.microsoft.com/office/drawing/2014/main" id="{929F8C86-A93E-4255-F163-BF28F4905D76}"/>
              </a:ext>
            </a:extLst>
          </p:cNvPr>
          <p:cNvSpPr txBox="1"/>
          <p:nvPr/>
        </p:nvSpPr>
        <p:spPr>
          <a:xfrm>
            <a:off x="496920" y="2322365"/>
            <a:ext cx="4550520" cy="1631216"/>
          </a:xfrm>
          <a:prstGeom prst="rect">
            <a:avLst/>
          </a:prstGeom>
          <a:noFill/>
        </p:spPr>
        <p:txBody>
          <a:bodyPr wrap="square">
            <a:spAutoFit/>
          </a:bodyPr>
          <a:lstStyle>
            <a:defPPr>
              <a:defRPr lang="ko-KR"/>
            </a:defPPr>
            <a:lvl1pPr>
              <a:spcBef>
                <a:spcPts val="0"/>
              </a:spcBef>
              <a:spcAft>
                <a:spcPts val="0"/>
              </a:spcAft>
              <a:defRPr sz="2000" b="1" i="0" u="none" strike="noStrike">
                <a:solidFill>
                  <a:srgbClr val="000000"/>
                </a:solidFill>
                <a:effectLst/>
                <a:latin typeface="Centaur" panose="02030504050205020304" pitchFamily="18" charset="0"/>
              </a:defRPr>
            </a:lvl1pPr>
          </a:lstStyle>
          <a:p>
            <a:r>
              <a:rPr lang="en-US" altLang="ko-KR" b="0" dirty="0"/>
              <a:t>Gender Equality Division works to ensure women and girls in Africa and South Asia can enjoy good health, make their own choices, earn their own money, and be leaders in their societies.</a:t>
            </a:r>
          </a:p>
        </p:txBody>
      </p:sp>
      <p:sp>
        <p:nvSpPr>
          <p:cNvPr id="13" name="TextBox 12">
            <a:extLst>
              <a:ext uri="{FF2B5EF4-FFF2-40B4-BE49-F238E27FC236}">
                <a16:creationId xmlns:a16="http://schemas.microsoft.com/office/drawing/2014/main" id="{7E6338A5-2ABD-23E6-0542-1BF1B54D7556}"/>
              </a:ext>
            </a:extLst>
          </p:cNvPr>
          <p:cNvSpPr txBox="1"/>
          <p:nvPr/>
        </p:nvSpPr>
        <p:spPr>
          <a:xfrm>
            <a:off x="496920" y="4783550"/>
            <a:ext cx="4817486" cy="1323439"/>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r>
              <a:rPr lang="en-US" altLang="ko-KR" dirty="0"/>
              <a:t>Global Growth &amp; Opportunity Division focuses on creating and scaling market-based innovations to stimulate inclusive and sustainable economic growth. </a:t>
            </a:r>
          </a:p>
        </p:txBody>
      </p:sp>
      <p:sp>
        <p:nvSpPr>
          <p:cNvPr id="15" name="TextBox 14">
            <a:extLst>
              <a:ext uri="{FF2B5EF4-FFF2-40B4-BE49-F238E27FC236}">
                <a16:creationId xmlns:a16="http://schemas.microsoft.com/office/drawing/2014/main" id="{6A785DB9-48B9-080D-A8CE-6F8C3F3012C9}"/>
              </a:ext>
            </a:extLst>
          </p:cNvPr>
          <p:cNvSpPr txBox="1"/>
          <p:nvPr/>
        </p:nvSpPr>
        <p:spPr>
          <a:xfrm>
            <a:off x="6973922" y="4783550"/>
            <a:ext cx="4721158" cy="1631216"/>
          </a:xfrm>
          <a:prstGeom prst="rect">
            <a:avLst/>
          </a:prstGeom>
          <a:noFill/>
        </p:spPr>
        <p:txBody>
          <a:bodyPr wrap="square">
            <a:spAutoFit/>
          </a:bodyPr>
          <a:lstStyle>
            <a:defPPr>
              <a:defRPr lang="ko-KR"/>
            </a:defPPr>
            <a:lvl1pPr algn="r">
              <a:spcBef>
                <a:spcPts val="0"/>
              </a:spcBef>
              <a:spcAft>
                <a:spcPts val="0"/>
              </a:spcAft>
              <a:defRPr sz="2000" b="0" i="0" u="none" strike="noStrike">
                <a:solidFill>
                  <a:srgbClr val="000000"/>
                </a:solidFill>
                <a:effectLst/>
                <a:latin typeface="Centaur" panose="02030504050205020304" pitchFamily="18" charset="0"/>
              </a:defRPr>
            </a:lvl1pPr>
          </a:lstStyle>
          <a:p>
            <a:r>
              <a:rPr lang="en-US" altLang="ko-KR" dirty="0"/>
              <a:t>Global Health Division aims to reduce inequities in health by developing new tools and strategies to reduce the burden of infectious disease and the leading causes of child mortality in developing countries. </a:t>
            </a:r>
          </a:p>
        </p:txBody>
      </p:sp>
      <p:pic>
        <p:nvPicPr>
          <p:cNvPr id="3" name="Graphic 2" descr="Planet earth and moon">
            <a:extLst>
              <a:ext uri="{FF2B5EF4-FFF2-40B4-BE49-F238E27FC236}">
                <a16:creationId xmlns:a16="http://schemas.microsoft.com/office/drawing/2014/main" id="{04929266-7DD5-CCDF-8F31-510EA774E4CF}"/>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37259" t="30679" r="19353" b="26277"/>
          <a:stretch/>
        </p:blipFill>
        <p:spPr>
          <a:xfrm>
            <a:off x="4895850" y="2589644"/>
            <a:ext cx="2400300" cy="2381251"/>
          </a:xfrm>
          <a:prstGeom prst="rect">
            <a:avLst/>
          </a:prstGeom>
        </p:spPr>
      </p:pic>
      <p:sp>
        <p:nvSpPr>
          <p:cNvPr id="6" name="TextBox 5">
            <a:extLst>
              <a:ext uri="{FF2B5EF4-FFF2-40B4-BE49-F238E27FC236}">
                <a16:creationId xmlns:a16="http://schemas.microsoft.com/office/drawing/2014/main" id="{DBE90347-BDDD-965D-4DF9-E219A8091752}"/>
              </a:ext>
            </a:extLst>
          </p:cNvPr>
          <p:cNvSpPr txBox="1"/>
          <p:nvPr/>
        </p:nvSpPr>
        <p:spPr>
          <a:xfrm>
            <a:off x="496920" y="1925919"/>
            <a:ext cx="5599080" cy="400110"/>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r>
              <a:rPr lang="en-US" altLang="ko-KR" b="1" dirty="0"/>
              <a:t>Gender Equality</a:t>
            </a:r>
          </a:p>
        </p:txBody>
      </p:sp>
      <p:sp>
        <p:nvSpPr>
          <p:cNvPr id="8" name="TextBox 7">
            <a:extLst>
              <a:ext uri="{FF2B5EF4-FFF2-40B4-BE49-F238E27FC236}">
                <a16:creationId xmlns:a16="http://schemas.microsoft.com/office/drawing/2014/main" id="{991F28F1-E6B3-EAB8-F081-2F774238A7C7}"/>
              </a:ext>
            </a:extLst>
          </p:cNvPr>
          <p:cNvSpPr txBox="1"/>
          <p:nvPr/>
        </p:nvSpPr>
        <p:spPr>
          <a:xfrm>
            <a:off x="6096000" y="1925919"/>
            <a:ext cx="5599080" cy="400110"/>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r"/>
            <a:r>
              <a:rPr lang="en-US" altLang="ko-KR" b="1" dirty="0"/>
              <a:t>Global Development</a:t>
            </a:r>
          </a:p>
        </p:txBody>
      </p:sp>
      <p:sp>
        <p:nvSpPr>
          <p:cNvPr id="12" name="TextBox 11">
            <a:extLst>
              <a:ext uri="{FF2B5EF4-FFF2-40B4-BE49-F238E27FC236}">
                <a16:creationId xmlns:a16="http://schemas.microsoft.com/office/drawing/2014/main" id="{2A90D7DF-74ED-7676-6CBC-6F7FF81C965F}"/>
              </a:ext>
            </a:extLst>
          </p:cNvPr>
          <p:cNvSpPr txBox="1"/>
          <p:nvPr/>
        </p:nvSpPr>
        <p:spPr>
          <a:xfrm>
            <a:off x="496920" y="4383440"/>
            <a:ext cx="5599080" cy="400110"/>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r>
              <a:rPr lang="en-US" altLang="ko-KR" b="1" dirty="0"/>
              <a:t>Global Growth and Opportunity</a:t>
            </a:r>
          </a:p>
        </p:txBody>
      </p:sp>
      <p:sp>
        <p:nvSpPr>
          <p:cNvPr id="14" name="TextBox 13">
            <a:extLst>
              <a:ext uri="{FF2B5EF4-FFF2-40B4-BE49-F238E27FC236}">
                <a16:creationId xmlns:a16="http://schemas.microsoft.com/office/drawing/2014/main" id="{804FB4B0-C9CC-31A9-6B32-4A8C85F1928E}"/>
              </a:ext>
            </a:extLst>
          </p:cNvPr>
          <p:cNvSpPr txBox="1"/>
          <p:nvPr/>
        </p:nvSpPr>
        <p:spPr>
          <a:xfrm>
            <a:off x="6096000" y="4383440"/>
            <a:ext cx="5599080" cy="400110"/>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r"/>
            <a:r>
              <a:rPr lang="en-US" altLang="ko-KR" b="1" dirty="0"/>
              <a:t>Global Health</a:t>
            </a:r>
          </a:p>
        </p:txBody>
      </p:sp>
      <p:cxnSp>
        <p:nvCxnSpPr>
          <p:cNvPr id="16" name="Straight Connector 15">
            <a:extLst>
              <a:ext uri="{FF2B5EF4-FFF2-40B4-BE49-F238E27FC236}">
                <a16:creationId xmlns:a16="http://schemas.microsoft.com/office/drawing/2014/main" id="{6A405483-12A0-1AE8-32B0-B544EE12007A}"/>
              </a:ext>
            </a:extLst>
          </p:cNvPr>
          <p:cNvCxnSpPr>
            <a:cxnSpLocks/>
          </p:cNvCxnSpPr>
          <p:nvPr/>
        </p:nvCxnSpPr>
        <p:spPr>
          <a:xfrm>
            <a:off x="2240240" y="2125974"/>
            <a:ext cx="320806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203EC6-11EF-0EBD-4010-8A97425B2D30}"/>
              </a:ext>
            </a:extLst>
          </p:cNvPr>
          <p:cNvCxnSpPr>
            <a:cxnSpLocks/>
          </p:cNvCxnSpPr>
          <p:nvPr/>
        </p:nvCxnSpPr>
        <p:spPr>
          <a:xfrm>
            <a:off x="6355040" y="2125974"/>
            <a:ext cx="320806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DA6EDA8-63B3-52C4-4170-C6F774300032}"/>
              </a:ext>
            </a:extLst>
          </p:cNvPr>
          <p:cNvCxnSpPr>
            <a:cxnSpLocks/>
          </p:cNvCxnSpPr>
          <p:nvPr/>
        </p:nvCxnSpPr>
        <p:spPr>
          <a:xfrm>
            <a:off x="3752850" y="4583495"/>
            <a:ext cx="129459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E84DE3-D624-B74B-840C-ABDD73201767}"/>
              </a:ext>
            </a:extLst>
          </p:cNvPr>
          <p:cNvCxnSpPr>
            <a:cxnSpLocks/>
          </p:cNvCxnSpPr>
          <p:nvPr/>
        </p:nvCxnSpPr>
        <p:spPr>
          <a:xfrm>
            <a:off x="7296150" y="4583495"/>
            <a:ext cx="280035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4" name="Picture 4" descr="Bill &amp; Melinda Gates Foundation 01 Logo PNG Transparent &amp; SVG Vector -  Freebie Supply">
            <a:extLst>
              <a:ext uri="{FF2B5EF4-FFF2-40B4-BE49-F238E27FC236}">
                <a16:creationId xmlns:a16="http://schemas.microsoft.com/office/drawing/2014/main" id="{33CA694C-B1E7-319E-6C81-60F20E3E4C13}"/>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003415" y="3458331"/>
            <a:ext cx="2185169" cy="559878"/>
          </a:xfrm>
          <a:prstGeom prst="rect">
            <a:avLst/>
          </a:prstGeom>
          <a:solidFill>
            <a:schemeClr val="tx1">
              <a:alpha val="42000"/>
            </a:schemeClr>
          </a:solidFill>
        </p:spPr>
      </p:pic>
    </p:spTree>
    <p:extLst>
      <p:ext uri="{BB962C8B-B14F-4D97-AF65-F5344CB8AC3E}">
        <p14:creationId xmlns:p14="http://schemas.microsoft.com/office/powerpoint/2010/main" val="267943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6508446-14E6-8974-38BA-E49DC05D93A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4752975"/>
            <a:ext cx="6094378" cy="1618832"/>
          </a:xfrm>
          <a:prstGeom prst="rect">
            <a:avLst/>
          </a:prstGeom>
        </p:spPr>
      </p:pic>
      <p:sp>
        <p:nvSpPr>
          <p:cNvPr id="5" name="TextBox 4">
            <a:extLst>
              <a:ext uri="{FF2B5EF4-FFF2-40B4-BE49-F238E27FC236}">
                <a16:creationId xmlns:a16="http://schemas.microsoft.com/office/drawing/2014/main" id="{477CDDE9-8EE6-4B3D-5AD8-D8BCC0FF12A0}"/>
              </a:ext>
            </a:extLst>
          </p:cNvPr>
          <p:cNvSpPr txBox="1"/>
          <p:nvPr/>
        </p:nvSpPr>
        <p:spPr>
          <a:xfrm>
            <a:off x="200040" y="707524"/>
            <a:ext cx="11735797" cy="523220"/>
          </a:xfrm>
          <a:prstGeom prst="rect">
            <a:avLst/>
          </a:prstGeom>
          <a:noFill/>
        </p:spPr>
        <p:txBody>
          <a:bodyPr wrap="square">
            <a:spAutoFit/>
          </a:bodyPr>
          <a:lstStyle/>
          <a:p>
            <a:pPr rtl="0">
              <a:spcBef>
                <a:spcPts val="0"/>
              </a:spcBef>
              <a:spcAft>
                <a:spcPts val="0"/>
              </a:spcAft>
            </a:pPr>
            <a:r>
              <a:rPr lang="en-US" altLang="ko-KR" sz="2800" b="0" i="0" u="none" strike="noStrike" dirty="0">
                <a:solidFill>
                  <a:srgbClr val="000000"/>
                </a:solidFill>
                <a:effectLst/>
                <a:latin typeface="Centaur" panose="02030504050205020304" pitchFamily="18" charset="0"/>
                <a:ea typeface="PMingLiU" panose="02020500000000000000" pitchFamily="18" charset="-120"/>
              </a:rPr>
              <a:t>Social Influences of Bill &amp; Melinda Gates Foundation</a:t>
            </a:r>
            <a:endParaRPr lang="en-US" altLang="ko-KR" sz="2800" b="0" dirty="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6094378" cy="400110"/>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r>
              <a:rPr lang="en-US" altLang="ko-KR" dirty="0"/>
              <a:t>For Seattle Neighbors</a:t>
            </a:r>
          </a:p>
        </p:txBody>
      </p:sp>
      <p:sp>
        <p:nvSpPr>
          <p:cNvPr id="3" name="TextBox 2">
            <a:extLst>
              <a:ext uri="{FF2B5EF4-FFF2-40B4-BE49-F238E27FC236}">
                <a16:creationId xmlns:a16="http://schemas.microsoft.com/office/drawing/2014/main" id="{6B9DDB11-2BEB-5406-305F-015683D68456}"/>
              </a:ext>
            </a:extLst>
          </p:cNvPr>
          <p:cNvSpPr txBox="1"/>
          <p:nvPr/>
        </p:nvSpPr>
        <p:spPr>
          <a:xfrm>
            <a:off x="992245" y="1946170"/>
            <a:ext cx="4560324" cy="369332"/>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sz="1800" b="1" dirty="0"/>
              <a:t>COMMUNITY ENGAGEMENT</a:t>
            </a:r>
          </a:p>
        </p:txBody>
      </p:sp>
      <p:sp>
        <p:nvSpPr>
          <p:cNvPr id="6" name="TextBox 5">
            <a:extLst>
              <a:ext uri="{FF2B5EF4-FFF2-40B4-BE49-F238E27FC236}">
                <a16:creationId xmlns:a16="http://schemas.microsoft.com/office/drawing/2014/main" id="{F917CE3F-8C0A-71C0-A54D-4687D57FC8AB}"/>
              </a:ext>
            </a:extLst>
          </p:cNvPr>
          <p:cNvSpPr txBox="1"/>
          <p:nvPr/>
        </p:nvSpPr>
        <p:spPr>
          <a:xfrm>
            <a:off x="448814" y="2661596"/>
            <a:ext cx="5378814" cy="1569660"/>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sz="1600" dirty="0"/>
              <a:t>Housing Security and Homelessness</a:t>
            </a:r>
          </a:p>
          <a:p>
            <a:r>
              <a:rPr lang="en-US" altLang="ko-KR" sz="1600" dirty="0"/>
              <a:t>In 2021, we wound down our Family Homelessness strategy after local counties made significant improvements to their crisis response systems. </a:t>
            </a:r>
          </a:p>
          <a:p>
            <a:r>
              <a:rPr lang="en-US" altLang="ko-KR" sz="1600" dirty="0"/>
              <a:t>Launching Partnership for Zero, a new coalition working to dramatically reduce unsheltered homelessness in areas of King County.</a:t>
            </a:r>
          </a:p>
        </p:txBody>
      </p:sp>
      <p:sp>
        <p:nvSpPr>
          <p:cNvPr id="4" name="TextBox 3">
            <a:extLst>
              <a:ext uri="{FF2B5EF4-FFF2-40B4-BE49-F238E27FC236}">
                <a16:creationId xmlns:a16="http://schemas.microsoft.com/office/drawing/2014/main" id="{53C7B5A6-9CB0-2F7F-3884-DA569B1FFC55}"/>
              </a:ext>
            </a:extLst>
          </p:cNvPr>
          <p:cNvSpPr txBox="1"/>
          <p:nvPr/>
        </p:nvSpPr>
        <p:spPr>
          <a:xfrm>
            <a:off x="6498559" y="1946170"/>
            <a:ext cx="5303088" cy="369332"/>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sz="1800" b="1" dirty="0"/>
              <a:t>EDUCATION</a:t>
            </a:r>
            <a:endParaRPr lang="en-US" sz="1800" b="1" dirty="0"/>
          </a:p>
        </p:txBody>
      </p:sp>
      <p:sp>
        <p:nvSpPr>
          <p:cNvPr id="2" name="TextBox 1">
            <a:extLst>
              <a:ext uri="{FF2B5EF4-FFF2-40B4-BE49-F238E27FC236}">
                <a16:creationId xmlns:a16="http://schemas.microsoft.com/office/drawing/2014/main" id="{5E375FCC-A355-7C6A-8001-D00CC641B920}"/>
              </a:ext>
            </a:extLst>
          </p:cNvPr>
          <p:cNvSpPr txBox="1"/>
          <p:nvPr/>
        </p:nvSpPr>
        <p:spPr>
          <a:xfrm>
            <a:off x="6364372" y="2661596"/>
            <a:ext cx="5571463" cy="1077218"/>
          </a:xfrm>
          <a:prstGeom prst="rect">
            <a:avLst/>
          </a:prstGeom>
          <a:noFill/>
        </p:spPr>
        <p:txBody>
          <a:bodyPr wrap="square">
            <a:spAutoFit/>
          </a:bodyPr>
          <a:lstStyle>
            <a:defPPr>
              <a:defRPr lang="ko-KR"/>
            </a:defPPr>
            <a:lvl1pPr algn="ctr">
              <a:spcBef>
                <a:spcPts val="0"/>
              </a:spcBef>
              <a:spcAft>
                <a:spcPts val="0"/>
              </a:spcAft>
              <a:defRPr b="0" i="0" u="none" strike="noStrike">
                <a:solidFill>
                  <a:srgbClr val="000000"/>
                </a:solidFill>
                <a:effectLst/>
                <a:latin typeface="Centaur" panose="02030504050205020304" pitchFamily="18" charset="0"/>
              </a:defRPr>
            </a:lvl1pPr>
          </a:lstStyle>
          <a:p>
            <a:pPr algn="l"/>
            <a:r>
              <a:rPr lang="en-US" altLang="ko-KR" sz="1600" dirty="0"/>
              <a:t>We believe that all students in Washington state deserve an education that enables them to achieve their full potential and feel empowered, safe, and supported—regardless of their race, gender, ethnicity, or family income.</a:t>
            </a:r>
            <a:endParaRPr lang="en-US" sz="1600" dirty="0"/>
          </a:p>
        </p:txBody>
      </p:sp>
      <p:cxnSp>
        <p:nvCxnSpPr>
          <p:cNvPr id="8" name="Straight Connector 7">
            <a:extLst>
              <a:ext uri="{FF2B5EF4-FFF2-40B4-BE49-F238E27FC236}">
                <a16:creationId xmlns:a16="http://schemas.microsoft.com/office/drawing/2014/main" id="{1F716359-D5A6-2CB2-B731-36FDC13F2CE9}"/>
              </a:ext>
            </a:extLst>
          </p:cNvPr>
          <p:cNvCxnSpPr>
            <a:cxnSpLocks/>
          </p:cNvCxnSpPr>
          <p:nvPr/>
        </p:nvCxnSpPr>
        <p:spPr>
          <a:xfrm rot="5400000">
            <a:off x="4491970" y="4170377"/>
            <a:ext cx="320806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8B5E45A-4BC2-6387-BD70-D5D1909348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6000" y="4752975"/>
            <a:ext cx="6096000" cy="1618832"/>
          </a:xfrm>
          <a:prstGeom prst="rect">
            <a:avLst/>
          </a:prstGeom>
        </p:spPr>
      </p:pic>
    </p:spTree>
    <p:extLst>
      <p:ext uri="{BB962C8B-B14F-4D97-AF65-F5344CB8AC3E}">
        <p14:creationId xmlns:p14="http://schemas.microsoft.com/office/powerpoint/2010/main" val="3008406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481 Beaufait St, Detroit, MI for sale Aerial- Image 5 of 22">
            <a:extLst>
              <a:ext uri="{FF2B5EF4-FFF2-40B4-BE49-F238E27FC236}">
                <a16:creationId xmlns:a16="http://schemas.microsoft.com/office/drawing/2014/main" id="{0B1BE83C-8FB2-947B-B622-48F23679FB3B}"/>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96250" y="3900126"/>
            <a:ext cx="3839587" cy="25589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7CDDE9-8EE6-4B3D-5AD8-D8BCC0FF12A0}"/>
              </a:ext>
            </a:extLst>
          </p:cNvPr>
          <p:cNvSpPr txBox="1"/>
          <p:nvPr/>
        </p:nvSpPr>
        <p:spPr>
          <a:xfrm>
            <a:off x="200040" y="707524"/>
            <a:ext cx="11735797"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What do we want to support?</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11437295" cy="400110"/>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Proposal : Build the Gates Empowerment Center - Neighborhood Retraining and Analogue Factory</a:t>
            </a:r>
          </a:p>
        </p:txBody>
      </p:sp>
      <p:pic>
        <p:nvPicPr>
          <p:cNvPr id="1031" name="Picture 7" descr="481 Beaufait St, Detroit, MI for sale Aerial- Image 7 of 22">
            <a:extLst>
              <a:ext uri="{FF2B5EF4-FFF2-40B4-BE49-F238E27FC236}">
                <a16:creationId xmlns:a16="http://schemas.microsoft.com/office/drawing/2014/main" id="{6DD3BE01-7920-29F9-003D-FC89A57A9B6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94023" y="2224455"/>
            <a:ext cx="4022526" cy="26792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1A1BA6-9007-E8AA-DFE5-59E55902804F}"/>
              </a:ext>
            </a:extLst>
          </p:cNvPr>
          <p:cNvSpPr txBox="1"/>
          <p:nvPr/>
        </p:nvSpPr>
        <p:spPr>
          <a:xfrm>
            <a:off x="498542" y="1736327"/>
            <a:ext cx="11194916" cy="338554"/>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en-US" altLang="ko-KR" dirty="0"/>
              <a:t>Buying abandoned Factory for Empowerment</a:t>
            </a:r>
            <a:endParaRPr lang="ko-KR" altLang="en-US" dirty="0"/>
          </a:p>
        </p:txBody>
      </p:sp>
      <p:pic>
        <p:nvPicPr>
          <p:cNvPr id="14" name="Picture 13">
            <a:extLst>
              <a:ext uri="{FF2B5EF4-FFF2-40B4-BE49-F238E27FC236}">
                <a16:creationId xmlns:a16="http://schemas.microsoft.com/office/drawing/2014/main" id="{CA7A6644-21D3-D33F-D471-0F0C7EA2E5A9}"/>
              </a:ext>
            </a:extLst>
          </p:cNvPr>
          <p:cNvPicPr>
            <a:picLocks noChangeAspect="1"/>
          </p:cNvPicPr>
          <p:nvPr/>
        </p:nvPicPr>
        <p:blipFill>
          <a:blip r:embed="rId4"/>
          <a:stretch>
            <a:fillRect/>
          </a:stretch>
        </p:blipFill>
        <p:spPr>
          <a:xfrm>
            <a:off x="635945" y="2224455"/>
            <a:ext cx="6213152" cy="4234604"/>
          </a:xfrm>
          <a:prstGeom prst="rect">
            <a:avLst/>
          </a:prstGeom>
        </p:spPr>
      </p:pic>
      <p:sp>
        <p:nvSpPr>
          <p:cNvPr id="15" name="Speech Bubble: Rectangle 14">
            <a:extLst>
              <a:ext uri="{FF2B5EF4-FFF2-40B4-BE49-F238E27FC236}">
                <a16:creationId xmlns:a16="http://schemas.microsoft.com/office/drawing/2014/main" id="{DE8279C5-06F1-008A-4BF9-5EC24B045337}"/>
              </a:ext>
            </a:extLst>
          </p:cNvPr>
          <p:cNvSpPr/>
          <p:nvPr/>
        </p:nvSpPr>
        <p:spPr>
          <a:xfrm>
            <a:off x="3367454" y="5547946"/>
            <a:ext cx="2214196" cy="463923"/>
          </a:xfrm>
          <a:prstGeom prst="wedgeRectCallout">
            <a:avLst>
              <a:gd name="adj1" fmla="val -48485"/>
              <a:gd name="adj2" fmla="val 92823"/>
            </a:avLst>
          </a:prstGeom>
          <a:solidFill>
            <a:srgbClr val="AA213C"/>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altLang="ko-KR" sz="1200" b="1">
                <a:solidFill>
                  <a:schemeClr val="bg1"/>
                </a:solidFill>
              </a:rPr>
              <a:t>Gates Empowerment Center</a:t>
            </a:r>
            <a:endParaRPr lang="ko-KR" altLang="en-US" sz="1200" b="1">
              <a:solidFill>
                <a:schemeClr val="bg1"/>
              </a:solidFill>
            </a:endParaRPr>
          </a:p>
        </p:txBody>
      </p:sp>
      <p:sp>
        <p:nvSpPr>
          <p:cNvPr id="16" name="Speech Bubble: Rectangle 15">
            <a:extLst>
              <a:ext uri="{FF2B5EF4-FFF2-40B4-BE49-F238E27FC236}">
                <a16:creationId xmlns:a16="http://schemas.microsoft.com/office/drawing/2014/main" id="{DF80DD43-C626-7CFA-01DE-C639CFF3F0C8}"/>
              </a:ext>
            </a:extLst>
          </p:cNvPr>
          <p:cNvSpPr/>
          <p:nvPr/>
        </p:nvSpPr>
        <p:spPr>
          <a:xfrm>
            <a:off x="4062779" y="2965077"/>
            <a:ext cx="2033221" cy="463923"/>
          </a:xfrm>
          <a:prstGeom prst="wedgeRectCallout">
            <a:avLst>
              <a:gd name="adj1" fmla="val -26976"/>
              <a:gd name="adj2" fmla="val -112491"/>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00" b="1">
                <a:solidFill>
                  <a:schemeClr val="bg1"/>
                </a:solidFill>
              </a:rPr>
              <a:t>The Empowerment Plan</a:t>
            </a:r>
            <a:endParaRPr lang="ko-KR" altLang="en-US" sz="1200" b="1">
              <a:solidFill>
                <a:schemeClr val="bg1"/>
              </a:solidFill>
            </a:endParaRPr>
          </a:p>
        </p:txBody>
      </p:sp>
    </p:spTree>
    <p:extLst>
      <p:ext uri="{BB962C8B-B14F-4D97-AF65-F5344CB8AC3E}">
        <p14:creationId xmlns:p14="http://schemas.microsoft.com/office/powerpoint/2010/main" val="1287017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0" y="707524"/>
            <a:ext cx="11735797"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What do we want to support?</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6094378" cy="400110"/>
          </a:xfrm>
          <a:prstGeom prst="rect">
            <a:avLst/>
          </a:prstGeom>
          <a:noFill/>
        </p:spPr>
        <p:txBody>
          <a:bodyPr wrap="square">
            <a:spAutoFit/>
          </a:bodyPr>
          <a:lstStyle/>
          <a:p>
            <a:pPr rtl="0">
              <a:spcBef>
                <a:spcPts val="0"/>
              </a:spcBef>
              <a:spcAft>
                <a:spcPts val="0"/>
              </a:spcAft>
            </a:pPr>
            <a:r>
              <a:rPr lang="en-US" altLang="ko-KR" sz="2000" b="0" i="0" u="none" strike="noStrike">
                <a:solidFill>
                  <a:srgbClr val="000000"/>
                </a:solidFill>
                <a:effectLst/>
                <a:latin typeface="Centaur" panose="02030504050205020304" pitchFamily="18" charset="0"/>
              </a:rPr>
              <a:t>Funding: Budget for </a:t>
            </a:r>
            <a:r>
              <a:rPr lang="en-US" altLang="ko-KR" sz="2000" i="0" u="none" strike="noStrike">
                <a:solidFill>
                  <a:srgbClr val="000000"/>
                </a:solidFill>
                <a:effectLst/>
                <a:latin typeface="Centaur" panose="02030504050205020304" pitchFamily="18" charset="0"/>
              </a:rPr>
              <a:t>Build the Gates Empowerment Center </a:t>
            </a:r>
            <a:endParaRPr lang="en-US" altLang="ko-KR" sz="2000" b="0">
              <a:effectLst/>
              <a:latin typeface="Centaur" panose="02030504050205020304" pitchFamily="18" charset="0"/>
            </a:endParaRPr>
          </a:p>
        </p:txBody>
      </p:sp>
      <p:graphicFrame>
        <p:nvGraphicFramePr>
          <p:cNvPr id="3" name="Table 2">
            <a:extLst>
              <a:ext uri="{FF2B5EF4-FFF2-40B4-BE49-F238E27FC236}">
                <a16:creationId xmlns:a16="http://schemas.microsoft.com/office/drawing/2014/main" id="{53B1FC4B-32CD-5731-9756-DC1D77F5C9B3}"/>
              </a:ext>
            </a:extLst>
          </p:cNvPr>
          <p:cNvGraphicFramePr>
            <a:graphicFrameLocks noGrp="1"/>
          </p:cNvGraphicFramePr>
          <p:nvPr>
            <p:extLst>
              <p:ext uri="{D42A27DB-BD31-4B8C-83A1-F6EECF244321}">
                <p14:modId xmlns:p14="http://schemas.microsoft.com/office/powerpoint/2010/main" val="3522410207"/>
              </p:ext>
            </p:extLst>
          </p:nvPr>
        </p:nvGraphicFramePr>
        <p:xfrm>
          <a:off x="200040" y="2360087"/>
          <a:ext cx="6094379" cy="3123639"/>
        </p:xfrm>
        <a:graphic>
          <a:graphicData uri="http://schemas.openxmlformats.org/drawingml/2006/table">
            <a:tbl>
              <a:tblPr>
                <a:tableStyleId>{9D7B26C5-4107-4FEC-AEDC-1716B250A1EF}</a:tableStyleId>
              </a:tblPr>
              <a:tblGrid>
                <a:gridCol w="1247959">
                  <a:extLst>
                    <a:ext uri="{9D8B030D-6E8A-4147-A177-3AD203B41FA5}">
                      <a16:colId xmlns:a16="http://schemas.microsoft.com/office/drawing/2014/main" val="688158247"/>
                    </a:ext>
                  </a:extLst>
                </a:gridCol>
                <a:gridCol w="1950820">
                  <a:extLst>
                    <a:ext uri="{9D8B030D-6E8A-4147-A177-3AD203B41FA5}">
                      <a16:colId xmlns:a16="http://schemas.microsoft.com/office/drawing/2014/main" val="3155005079"/>
                    </a:ext>
                  </a:extLst>
                </a:gridCol>
                <a:gridCol w="1849823">
                  <a:extLst>
                    <a:ext uri="{9D8B030D-6E8A-4147-A177-3AD203B41FA5}">
                      <a16:colId xmlns:a16="http://schemas.microsoft.com/office/drawing/2014/main" val="2094532223"/>
                    </a:ext>
                  </a:extLst>
                </a:gridCol>
                <a:gridCol w="1045777">
                  <a:extLst>
                    <a:ext uri="{9D8B030D-6E8A-4147-A177-3AD203B41FA5}">
                      <a16:colId xmlns:a16="http://schemas.microsoft.com/office/drawing/2014/main" val="652016758"/>
                    </a:ext>
                  </a:extLst>
                </a:gridCol>
              </a:tblGrid>
              <a:tr h="289095">
                <a:tc>
                  <a:txBody>
                    <a:bodyPr/>
                    <a:lstStyle/>
                    <a:p>
                      <a:r>
                        <a:rPr lang="en-US" sz="1600" b="1">
                          <a:effectLst/>
                          <a:latin typeface="Centaur" panose="02030504050205020304" pitchFamily="18" charset="0"/>
                        </a:rPr>
                        <a:t>Price</a:t>
                      </a:r>
                    </a:p>
                  </a:txBody>
                  <a:tcPr marL="76768" marR="76768" marT="15993" marB="15993" anchor="ctr"/>
                </a:tc>
                <a:tc>
                  <a:txBody>
                    <a:bodyPr/>
                    <a:lstStyle/>
                    <a:p>
                      <a:r>
                        <a:rPr lang="en-US" altLang="ko-KR" sz="1600" b="1">
                          <a:solidFill>
                            <a:srgbClr val="000000"/>
                          </a:solidFill>
                          <a:effectLst/>
                          <a:latin typeface="Centaur" panose="02030504050205020304" pitchFamily="18" charset="0"/>
                        </a:rPr>
                        <a:t>$799,000</a:t>
                      </a:r>
                      <a:endParaRPr lang="ko-KR" altLang="en-US" sz="1600" b="1">
                        <a:effectLst/>
                        <a:latin typeface="Centaur" panose="02030504050205020304" pitchFamily="18" charset="0"/>
                      </a:endParaRPr>
                    </a:p>
                  </a:txBody>
                  <a:tcPr marL="76768" marR="76768" marT="15993" marB="15993" anchor="ctr"/>
                </a:tc>
                <a:tc>
                  <a:txBody>
                    <a:bodyPr/>
                    <a:lstStyle/>
                    <a:p>
                      <a:r>
                        <a:rPr lang="en-US" sz="1400" b="1">
                          <a:effectLst/>
                          <a:latin typeface="Centaur" panose="02030504050205020304" pitchFamily="18" charset="0"/>
                        </a:rPr>
                        <a:t>Rentable Building Area</a:t>
                      </a:r>
                    </a:p>
                  </a:txBody>
                  <a:tcPr marL="119950" marR="76768" marT="15993" marB="15993" anchor="ctr"/>
                </a:tc>
                <a:tc>
                  <a:txBody>
                    <a:bodyPr/>
                    <a:lstStyle/>
                    <a:p>
                      <a:r>
                        <a:rPr lang="en-US" sz="1400" b="1" dirty="0">
                          <a:solidFill>
                            <a:srgbClr val="000000"/>
                          </a:solidFill>
                          <a:effectLst/>
                          <a:latin typeface="Centaur" panose="02030504050205020304" pitchFamily="18" charset="0"/>
                        </a:rPr>
                        <a:t>20,400 SF</a:t>
                      </a:r>
                      <a:endParaRPr lang="en-US" sz="1400" b="1" dirty="0">
                        <a:effectLst/>
                        <a:latin typeface="Centaur" panose="02030504050205020304" pitchFamily="18" charset="0"/>
                      </a:endParaRPr>
                    </a:p>
                  </a:txBody>
                  <a:tcPr marL="76768" marR="76768" marT="15993" marB="15993" anchor="ctr"/>
                </a:tc>
                <a:extLst>
                  <a:ext uri="{0D108BD9-81ED-4DB2-BD59-A6C34878D82A}">
                    <a16:rowId xmlns:a16="http://schemas.microsoft.com/office/drawing/2014/main" val="2685702929"/>
                  </a:ext>
                </a:extLst>
              </a:tr>
              <a:tr h="289095">
                <a:tc>
                  <a:txBody>
                    <a:bodyPr/>
                    <a:lstStyle/>
                    <a:p>
                      <a:r>
                        <a:rPr lang="en-US" sz="1400" b="1">
                          <a:effectLst/>
                          <a:latin typeface="Centaur" panose="02030504050205020304" pitchFamily="18" charset="0"/>
                        </a:rPr>
                        <a:t>Price Per SF</a:t>
                      </a:r>
                    </a:p>
                  </a:txBody>
                  <a:tcPr marL="76768" marR="76768" marT="15993" marB="15993" anchor="ctr"/>
                </a:tc>
                <a:tc>
                  <a:txBody>
                    <a:bodyPr/>
                    <a:lstStyle/>
                    <a:p>
                      <a:r>
                        <a:rPr lang="en-US" altLang="ko-KR" sz="1400" b="0">
                          <a:solidFill>
                            <a:srgbClr val="000000"/>
                          </a:solidFill>
                          <a:effectLst/>
                          <a:latin typeface="Centaur" panose="02030504050205020304" pitchFamily="18" charset="0"/>
                        </a:rPr>
                        <a:t>$39</a:t>
                      </a:r>
                      <a:endParaRPr lang="ko-KR" altLang="en-US" sz="1400">
                        <a:effectLst/>
                        <a:latin typeface="Centaur" panose="02030504050205020304" pitchFamily="18" charset="0"/>
                      </a:endParaRPr>
                    </a:p>
                  </a:txBody>
                  <a:tcPr marL="76768" marR="76768" marT="15993" marB="15993" anchor="ctr"/>
                </a:tc>
                <a:tc>
                  <a:txBody>
                    <a:bodyPr/>
                    <a:lstStyle/>
                    <a:p>
                      <a:r>
                        <a:rPr lang="en-US" sz="1400" b="1">
                          <a:effectLst/>
                          <a:latin typeface="Centaur" panose="02030504050205020304" pitchFamily="18" charset="0"/>
                        </a:rPr>
                        <a:t>No. Stories</a:t>
                      </a:r>
                    </a:p>
                  </a:txBody>
                  <a:tcPr marL="119950" marR="76768" marT="15993" marB="15993" anchor="ctr"/>
                </a:tc>
                <a:tc>
                  <a:txBody>
                    <a:bodyPr/>
                    <a:lstStyle/>
                    <a:p>
                      <a:r>
                        <a:rPr lang="en-US" altLang="ko-KR" sz="1400" b="0">
                          <a:solidFill>
                            <a:srgbClr val="000000"/>
                          </a:solidFill>
                          <a:effectLst/>
                          <a:latin typeface="Centaur" panose="02030504050205020304" pitchFamily="18" charset="0"/>
                        </a:rPr>
                        <a:t>1</a:t>
                      </a:r>
                      <a:endParaRPr lang="ko-KR" altLang="en-US" sz="1400">
                        <a:effectLst/>
                        <a:latin typeface="Centaur" panose="02030504050205020304" pitchFamily="18" charset="0"/>
                      </a:endParaRPr>
                    </a:p>
                  </a:txBody>
                  <a:tcPr marL="76768" marR="76768" marT="15993" marB="15993" anchor="ctr"/>
                </a:tc>
                <a:extLst>
                  <a:ext uri="{0D108BD9-81ED-4DB2-BD59-A6C34878D82A}">
                    <a16:rowId xmlns:a16="http://schemas.microsoft.com/office/drawing/2014/main" val="2840034264"/>
                  </a:ext>
                </a:extLst>
              </a:tr>
              <a:tr h="289095">
                <a:tc>
                  <a:txBody>
                    <a:bodyPr/>
                    <a:lstStyle/>
                    <a:p>
                      <a:r>
                        <a:rPr lang="en-US" sz="1400" b="1">
                          <a:effectLst/>
                          <a:latin typeface="Centaur" panose="02030504050205020304" pitchFamily="18" charset="0"/>
                        </a:rPr>
                        <a:t>Sale Type</a:t>
                      </a:r>
                    </a:p>
                  </a:txBody>
                  <a:tcPr marL="76768" marR="76768" marT="15993" marB="15993" anchor="ctr"/>
                </a:tc>
                <a:tc>
                  <a:txBody>
                    <a:bodyPr/>
                    <a:lstStyle/>
                    <a:p>
                      <a:r>
                        <a:rPr lang="en-US" sz="1400" b="0">
                          <a:solidFill>
                            <a:srgbClr val="000000"/>
                          </a:solidFill>
                          <a:effectLst/>
                          <a:latin typeface="Centaur" panose="02030504050205020304" pitchFamily="18" charset="0"/>
                        </a:rPr>
                        <a:t>Owner User</a:t>
                      </a:r>
                      <a:endParaRPr lang="en-US" sz="1400">
                        <a:effectLst/>
                        <a:latin typeface="Centaur" panose="02030504050205020304" pitchFamily="18" charset="0"/>
                      </a:endParaRPr>
                    </a:p>
                  </a:txBody>
                  <a:tcPr marL="76768" marR="76768" marT="15993" marB="15993" anchor="ctr"/>
                </a:tc>
                <a:tc>
                  <a:txBody>
                    <a:bodyPr/>
                    <a:lstStyle/>
                    <a:p>
                      <a:r>
                        <a:rPr lang="en-US" sz="1400" b="1">
                          <a:effectLst/>
                          <a:latin typeface="Centaur" panose="02030504050205020304" pitchFamily="18" charset="0"/>
                        </a:rPr>
                        <a:t>Year Built/Renovated</a:t>
                      </a:r>
                    </a:p>
                  </a:txBody>
                  <a:tcPr marL="119950" marR="76768" marT="15993" marB="15993" anchor="ctr"/>
                </a:tc>
                <a:tc>
                  <a:txBody>
                    <a:bodyPr/>
                    <a:lstStyle/>
                    <a:p>
                      <a:r>
                        <a:rPr lang="en-US" altLang="ko-KR" sz="1400" b="0">
                          <a:solidFill>
                            <a:srgbClr val="000000"/>
                          </a:solidFill>
                          <a:effectLst/>
                          <a:latin typeface="Centaur" panose="02030504050205020304" pitchFamily="18" charset="0"/>
                        </a:rPr>
                        <a:t>1921/2019</a:t>
                      </a:r>
                      <a:endParaRPr lang="ko-KR" altLang="en-US" sz="1400">
                        <a:effectLst/>
                        <a:latin typeface="Centaur" panose="02030504050205020304" pitchFamily="18" charset="0"/>
                      </a:endParaRPr>
                    </a:p>
                  </a:txBody>
                  <a:tcPr marL="76768" marR="76768" marT="15993" marB="15993" anchor="ctr"/>
                </a:tc>
                <a:extLst>
                  <a:ext uri="{0D108BD9-81ED-4DB2-BD59-A6C34878D82A}">
                    <a16:rowId xmlns:a16="http://schemas.microsoft.com/office/drawing/2014/main" val="1339131743"/>
                  </a:ext>
                </a:extLst>
              </a:tr>
              <a:tr h="289095">
                <a:tc>
                  <a:txBody>
                    <a:bodyPr/>
                    <a:lstStyle/>
                    <a:p>
                      <a:r>
                        <a:rPr lang="en-US" sz="1400" b="1">
                          <a:effectLst/>
                          <a:latin typeface="Centaur" panose="02030504050205020304" pitchFamily="18" charset="0"/>
                        </a:rPr>
                        <a:t>Sale Conditions</a:t>
                      </a:r>
                    </a:p>
                  </a:txBody>
                  <a:tcPr marL="76768" marR="76768" marT="15993" marB="15993" anchor="ctr"/>
                </a:tc>
                <a:tc>
                  <a:txBody>
                    <a:bodyPr/>
                    <a:lstStyle/>
                    <a:p>
                      <a:r>
                        <a:rPr lang="en-US" sz="1400" b="0">
                          <a:solidFill>
                            <a:srgbClr val="000000"/>
                          </a:solidFill>
                          <a:effectLst/>
                          <a:latin typeface="Centaur" panose="02030504050205020304" pitchFamily="18" charset="0"/>
                        </a:rPr>
                        <a:t>Redevelopment Project</a:t>
                      </a:r>
                      <a:endParaRPr lang="en-US" sz="1400">
                        <a:effectLst/>
                        <a:latin typeface="Centaur" panose="02030504050205020304" pitchFamily="18" charset="0"/>
                      </a:endParaRPr>
                    </a:p>
                  </a:txBody>
                  <a:tcPr marL="76768" marR="76768" marT="15993" marB="15993" anchor="ctr"/>
                </a:tc>
                <a:tc>
                  <a:txBody>
                    <a:bodyPr/>
                    <a:lstStyle/>
                    <a:p>
                      <a:r>
                        <a:rPr lang="en-US" sz="1400" b="1">
                          <a:effectLst/>
                          <a:latin typeface="Centaur" panose="02030504050205020304" pitchFamily="18" charset="0"/>
                        </a:rPr>
                        <a:t>Tenancy</a:t>
                      </a:r>
                    </a:p>
                  </a:txBody>
                  <a:tcPr marL="119950" marR="76768" marT="15993" marB="15993" anchor="ctr"/>
                </a:tc>
                <a:tc>
                  <a:txBody>
                    <a:bodyPr/>
                    <a:lstStyle/>
                    <a:p>
                      <a:r>
                        <a:rPr lang="en-US" sz="1400" b="0">
                          <a:solidFill>
                            <a:srgbClr val="000000"/>
                          </a:solidFill>
                          <a:effectLst/>
                          <a:latin typeface="Centaur" panose="02030504050205020304" pitchFamily="18" charset="0"/>
                        </a:rPr>
                        <a:t>Single</a:t>
                      </a:r>
                      <a:endParaRPr lang="en-US" sz="1400">
                        <a:effectLst/>
                        <a:latin typeface="Centaur" panose="02030504050205020304" pitchFamily="18" charset="0"/>
                      </a:endParaRPr>
                    </a:p>
                  </a:txBody>
                  <a:tcPr marL="76768" marR="76768" marT="15993" marB="15993" anchor="ctr"/>
                </a:tc>
                <a:extLst>
                  <a:ext uri="{0D108BD9-81ED-4DB2-BD59-A6C34878D82A}">
                    <a16:rowId xmlns:a16="http://schemas.microsoft.com/office/drawing/2014/main" val="4017891242"/>
                  </a:ext>
                </a:extLst>
              </a:tr>
              <a:tr h="289095">
                <a:tc>
                  <a:txBody>
                    <a:bodyPr/>
                    <a:lstStyle/>
                    <a:p>
                      <a:r>
                        <a:rPr lang="en-US" sz="1400" b="1">
                          <a:effectLst/>
                          <a:latin typeface="Centaur" panose="02030504050205020304" pitchFamily="18" charset="0"/>
                        </a:rPr>
                        <a:t>Property Type</a:t>
                      </a:r>
                    </a:p>
                  </a:txBody>
                  <a:tcPr marL="76768" marR="76768" marT="15993" marB="15993" anchor="ctr"/>
                </a:tc>
                <a:tc>
                  <a:txBody>
                    <a:bodyPr/>
                    <a:lstStyle/>
                    <a:p>
                      <a:r>
                        <a:rPr lang="en-US" sz="1400" b="0">
                          <a:solidFill>
                            <a:srgbClr val="000000"/>
                          </a:solidFill>
                          <a:effectLst/>
                          <a:latin typeface="Centaur" panose="02030504050205020304" pitchFamily="18" charset="0"/>
                        </a:rPr>
                        <a:t>Industrial</a:t>
                      </a:r>
                      <a:endParaRPr lang="en-US" sz="1400">
                        <a:effectLst/>
                        <a:latin typeface="Centaur" panose="02030504050205020304" pitchFamily="18" charset="0"/>
                      </a:endParaRPr>
                    </a:p>
                  </a:txBody>
                  <a:tcPr marL="76768" marR="76768" marT="15993" marB="15993" anchor="ctr"/>
                </a:tc>
                <a:tc>
                  <a:txBody>
                    <a:bodyPr/>
                    <a:lstStyle/>
                    <a:p>
                      <a:r>
                        <a:rPr lang="en-US" sz="1400" b="1">
                          <a:effectLst/>
                          <a:latin typeface="Centaur" panose="02030504050205020304" pitchFamily="18" charset="0"/>
                        </a:rPr>
                        <a:t>Clear Ceiling Height</a:t>
                      </a:r>
                    </a:p>
                  </a:txBody>
                  <a:tcPr marL="119950" marR="76768" marT="15993" marB="15993" anchor="ctr"/>
                </a:tc>
                <a:tc>
                  <a:txBody>
                    <a:bodyPr/>
                    <a:lstStyle/>
                    <a:p>
                      <a:r>
                        <a:rPr lang="en-US" sz="1400" b="0">
                          <a:solidFill>
                            <a:srgbClr val="000000"/>
                          </a:solidFill>
                          <a:effectLst/>
                          <a:latin typeface="Centaur" panose="02030504050205020304" pitchFamily="18" charset="0"/>
                        </a:rPr>
                        <a:t>16 FT</a:t>
                      </a:r>
                      <a:endParaRPr lang="en-US" sz="1400">
                        <a:effectLst/>
                        <a:latin typeface="Centaur" panose="02030504050205020304" pitchFamily="18" charset="0"/>
                      </a:endParaRPr>
                    </a:p>
                  </a:txBody>
                  <a:tcPr marL="76768" marR="76768" marT="15993" marB="15993" anchor="ctr"/>
                </a:tc>
                <a:extLst>
                  <a:ext uri="{0D108BD9-81ED-4DB2-BD59-A6C34878D82A}">
                    <a16:rowId xmlns:a16="http://schemas.microsoft.com/office/drawing/2014/main" val="2767980012"/>
                  </a:ext>
                </a:extLst>
              </a:tr>
              <a:tr h="1050616">
                <a:tc>
                  <a:txBody>
                    <a:bodyPr/>
                    <a:lstStyle/>
                    <a:p>
                      <a:r>
                        <a:rPr lang="en-US" sz="1400" b="1">
                          <a:effectLst/>
                          <a:latin typeface="Centaur" panose="02030504050205020304" pitchFamily="18" charset="0"/>
                        </a:rPr>
                        <a:t>Property Subtype</a:t>
                      </a:r>
                    </a:p>
                  </a:txBody>
                  <a:tcPr marL="76768" marR="76768" marT="15993" marB="15993" anchor="ctr"/>
                </a:tc>
                <a:tc>
                  <a:txBody>
                    <a:bodyPr/>
                    <a:lstStyle/>
                    <a:p>
                      <a:r>
                        <a:rPr lang="en-US" sz="1400" b="0">
                          <a:effectLst/>
                          <a:latin typeface="Centaur" panose="02030504050205020304" pitchFamily="18" charset="0"/>
                        </a:rPr>
                        <a:t>Warehouse</a:t>
                      </a:r>
                    </a:p>
                    <a:p>
                      <a:pPr>
                        <a:buFont typeface="Arial" panose="020B0604020202020204" pitchFamily="34" charset="0"/>
                        <a:buChar char="•"/>
                      </a:pPr>
                      <a:r>
                        <a:rPr lang="en-US" sz="1400">
                          <a:effectLst/>
                          <a:latin typeface="Centaur" panose="02030504050205020304" pitchFamily="18" charset="0"/>
                        </a:rPr>
                        <a:t> </a:t>
                      </a:r>
                      <a:r>
                        <a:rPr lang="en-US" sz="1400" b="0">
                          <a:effectLst/>
                          <a:latin typeface="Centaur" panose="02030504050205020304" pitchFamily="18" charset="0"/>
                        </a:rPr>
                        <a:t>Flex Light Manufacturing</a:t>
                      </a:r>
                    </a:p>
                    <a:p>
                      <a:pPr>
                        <a:buFont typeface="Arial" panose="020B0604020202020204" pitchFamily="34" charset="0"/>
                        <a:buChar char="•"/>
                      </a:pPr>
                      <a:r>
                        <a:rPr lang="en-US" sz="1400" b="0">
                          <a:effectLst/>
                          <a:latin typeface="Centaur" panose="02030504050205020304" pitchFamily="18" charset="0"/>
                        </a:rPr>
                        <a:t> Industrial Service</a:t>
                      </a:r>
                    </a:p>
                    <a:p>
                      <a:pPr>
                        <a:buFont typeface="Arial" panose="020B0604020202020204" pitchFamily="34" charset="0"/>
                        <a:buChar char="•"/>
                      </a:pPr>
                      <a:r>
                        <a:rPr lang="en-US" sz="1400" b="0">
                          <a:effectLst/>
                          <a:latin typeface="Centaur" panose="02030504050205020304" pitchFamily="18" charset="0"/>
                        </a:rPr>
                        <a:t> Flex Light Distribution</a:t>
                      </a:r>
                    </a:p>
                  </a:txBody>
                  <a:tcPr marL="76768" marR="76768" marT="15993" marB="15993" anchor="ctr"/>
                </a:tc>
                <a:tc>
                  <a:txBody>
                    <a:bodyPr/>
                    <a:lstStyle/>
                    <a:p>
                      <a:r>
                        <a:rPr lang="en-US" sz="1400" b="1">
                          <a:effectLst/>
                          <a:latin typeface="Centaur" panose="02030504050205020304" pitchFamily="18" charset="0"/>
                        </a:rPr>
                        <a:t>No. Drive In / </a:t>
                      </a:r>
                    </a:p>
                    <a:p>
                      <a:r>
                        <a:rPr lang="en-US" sz="1400" b="1">
                          <a:effectLst/>
                          <a:latin typeface="Centaur" panose="02030504050205020304" pitchFamily="18" charset="0"/>
                        </a:rPr>
                        <a:t>Grade-Level Doors</a:t>
                      </a:r>
                    </a:p>
                  </a:txBody>
                  <a:tcPr marL="119950" marR="76768" marT="15993" marB="15993" anchor="ctr"/>
                </a:tc>
                <a:tc>
                  <a:txBody>
                    <a:bodyPr/>
                    <a:lstStyle/>
                    <a:p>
                      <a:r>
                        <a:rPr lang="en-US" altLang="ko-KR" sz="1400" b="0">
                          <a:solidFill>
                            <a:srgbClr val="000000"/>
                          </a:solidFill>
                          <a:effectLst/>
                          <a:latin typeface="Centaur" panose="02030504050205020304" pitchFamily="18" charset="0"/>
                        </a:rPr>
                        <a:t>1</a:t>
                      </a:r>
                      <a:endParaRPr lang="ko-KR" altLang="en-US" sz="1400">
                        <a:effectLst/>
                        <a:latin typeface="Centaur" panose="02030504050205020304" pitchFamily="18" charset="0"/>
                      </a:endParaRPr>
                    </a:p>
                  </a:txBody>
                  <a:tcPr marL="76768" marR="76768" marT="15993" marB="15993" anchor="ctr"/>
                </a:tc>
                <a:extLst>
                  <a:ext uri="{0D108BD9-81ED-4DB2-BD59-A6C34878D82A}">
                    <a16:rowId xmlns:a16="http://schemas.microsoft.com/office/drawing/2014/main" val="131243325"/>
                  </a:ext>
                </a:extLst>
              </a:tr>
              <a:tr h="289095">
                <a:tc>
                  <a:txBody>
                    <a:bodyPr/>
                    <a:lstStyle/>
                    <a:p>
                      <a:r>
                        <a:rPr lang="en-US" sz="1400" b="1">
                          <a:effectLst/>
                          <a:latin typeface="Centaur" panose="02030504050205020304" pitchFamily="18" charset="0"/>
                        </a:rPr>
                        <a:t>Building Class</a:t>
                      </a:r>
                    </a:p>
                  </a:txBody>
                  <a:tcPr marL="76768" marR="76768" marT="15993" marB="15993" anchor="ctr"/>
                </a:tc>
                <a:tc>
                  <a:txBody>
                    <a:bodyPr/>
                    <a:lstStyle/>
                    <a:p>
                      <a:r>
                        <a:rPr lang="en-US" sz="1400" b="0">
                          <a:solidFill>
                            <a:srgbClr val="000000"/>
                          </a:solidFill>
                          <a:effectLst/>
                          <a:latin typeface="Centaur" panose="02030504050205020304" pitchFamily="18" charset="0"/>
                        </a:rPr>
                        <a:t>C</a:t>
                      </a:r>
                      <a:endParaRPr lang="en-US" sz="1400">
                        <a:effectLst/>
                        <a:latin typeface="Centaur" panose="02030504050205020304" pitchFamily="18" charset="0"/>
                      </a:endParaRPr>
                    </a:p>
                  </a:txBody>
                  <a:tcPr marL="76768" marR="76768" marT="15993" marB="15993" anchor="ctr"/>
                </a:tc>
                <a:tc>
                  <a:txBody>
                    <a:bodyPr/>
                    <a:lstStyle/>
                    <a:p>
                      <a:r>
                        <a:rPr lang="en-US" sz="1400" b="1">
                          <a:effectLst/>
                          <a:latin typeface="Centaur" panose="02030504050205020304" pitchFamily="18" charset="0"/>
                        </a:rPr>
                        <a:t>Opportunity Zone</a:t>
                      </a:r>
                    </a:p>
                  </a:txBody>
                  <a:tcPr marL="119950" marR="76768" marT="15993" marB="15993" anchor="ctr"/>
                </a:tc>
                <a:tc>
                  <a:txBody>
                    <a:bodyPr/>
                    <a:lstStyle/>
                    <a:p>
                      <a:r>
                        <a:rPr lang="en-US" sz="1400" b="0">
                          <a:solidFill>
                            <a:srgbClr val="000000"/>
                          </a:solidFill>
                          <a:effectLst/>
                          <a:latin typeface="Centaur" panose="02030504050205020304" pitchFamily="18" charset="0"/>
                        </a:rPr>
                        <a:t>Yes</a:t>
                      </a:r>
                      <a:r>
                        <a:rPr lang="en-US" sz="1400">
                          <a:effectLst/>
                          <a:latin typeface="Centaur" panose="02030504050205020304" pitchFamily="18" charset="0"/>
                        </a:rPr>
                        <a:t> </a:t>
                      </a:r>
                    </a:p>
                  </a:txBody>
                  <a:tcPr marL="76768" marR="76768" marT="15993" marB="15993" anchor="ctr"/>
                </a:tc>
                <a:extLst>
                  <a:ext uri="{0D108BD9-81ED-4DB2-BD59-A6C34878D82A}">
                    <a16:rowId xmlns:a16="http://schemas.microsoft.com/office/drawing/2014/main" val="2583583630"/>
                  </a:ext>
                </a:extLst>
              </a:tr>
              <a:tr h="338453">
                <a:tc>
                  <a:txBody>
                    <a:bodyPr/>
                    <a:lstStyle/>
                    <a:p>
                      <a:r>
                        <a:rPr lang="en-US" sz="1400" b="1">
                          <a:effectLst/>
                          <a:latin typeface="Centaur" panose="02030504050205020304" pitchFamily="18" charset="0"/>
                        </a:rPr>
                        <a:t>Lot Size</a:t>
                      </a:r>
                    </a:p>
                  </a:txBody>
                  <a:tcPr marL="76768" marR="76768" marT="15993" marB="15993" anchor="ctr"/>
                </a:tc>
                <a:tc>
                  <a:txBody>
                    <a:bodyPr/>
                    <a:lstStyle/>
                    <a:p>
                      <a:r>
                        <a:rPr lang="en-US" sz="1400" b="0">
                          <a:solidFill>
                            <a:srgbClr val="000000"/>
                          </a:solidFill>
                          <a:effectLst/>
                          <a:latin typeface="Centaur" panose="02030504050205020304" pitchFamily="18" charset="0"/>
                        </a:rPr>
                        <a:t>1.15 AC</a:t>
                      </a:r>
                      <a:endParaRPr lang="en-US" sz="1400">
                        <a:effectLst/>
                        <a:latin typeface="Centaur" panose="02030504050205020304" pitchFamily="18" charset="0"/>
                      </a:endParaRPr>
                    </a:p>
                  </a:txBody>
                  <a:tcPr marL="76768" marR="76768" marT="15993" marB="15993" anchor="ctr"/>
                </a:tc>
                <a:tc>
                  <a:txBody>
                    <a:bodyPr/>
                    <a:lstStyle/>
                    <a:p>
                      <a:pPr latinLnBrk="1"/>
                      <a:endParaRPr lang="ko-KR" altLang="en-US" sz="1400" b="1">
                        <a:latin typeface="Centaur" panose="02030504050205020304" pitchFamily="18" charset="0"/>
                      </a:endParaRPr>
                    </a:p>
                  </a:txBody>
                  <a:tcPr marL="76768" marR="76768" marT="38384" marB="38384"/>
                </a:tc>
                <a:tc>
                  <a:txBody>
                    <a:bodyPr/>
                    <a:lstStyle/>
                    <a:p>
                      <a:pPr latinLnBrk="1"/>
                      <a:endParaRPr lang="ko-KR" altLang="en-US" sz="1400" dirty="0">
                        <a:latin typeface="Centaur" panose="02030504050205020304" pitchFamily="18" charset="0"/>
                      </a:endParaRPr>
                    </a:p>
                  </a:txBody>
                  <a:tcPr marL="76768" marR="76768" marT="38384" marB="38384"/>
                </a:tc>
                <a:extLst>
                  <a:ext uri="{0D108BD9-81ED-4DB2-BD59-A6C34878D82A}">
                    <a16:rowId xmlns:a16="http://schemas.microsoft.com/office/drawing/2014/main" val="1686508400"/>
                  </a:ext>
                </a:extLst>
              </a:tr>
            </a:tbl>
          </a:graphicData>
        </a:graphic>
      </p:graphicFrame>
      <p:sp>
        <p:nvSpPr>
          <p:cNvPr id="4" name="TextBox 3">
            <a:extLst>
              <a:ext uri="{FF2B5EF4-FFF2-40B4-BE49-F238E27FC236}">
                <a16:creationId xmlns:a16="http://schemas.microsoft.com/office/drawing/2014/main" id="{963DFD0C-1E77-E941-746D-ADD04649B019}"/>
              </a:ext>
            </a:extLst>
          </p:cNvPr>
          <p:cNvSpPr txBox="1"/>
          <p:nvPr/>
        </p:nvSpPr>
        <p:spPr>
          <a:xfrm>
            <a:off x="1262350" y="1870343"/>
            <a:ext cx="3969757" cy="369332"/>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fr-FR" altLang="ko-KR" sz="1800" dirty="0"/>
              <a:t>Real </a:t>
            </a:r>
            <a:r>
              <a:rPr lang="en-US" altLang="ko-KR" sz="1800" dirty="0"/>
              <a:t>Estate</a:t>
            </a:r>
            <a:r>
              <a:rPr lang="fr-FR" altLang="ko-KR" sz="1800" dirty="0"/>
              <a:t> Price</a:t>
            </a:r>
            <a:endParaRPr lang="ko-KR" altLang="en-US" sz="1800" dirty="0"/>
          </a:p>
        </p:txBody>
      </p:sp>
      <p:sp>
        <p:nvSpPr>
          <p:cNvPr id="6" name="TextBox 5">
            <a:extLst>
              <a:ext uri="{FF2B5EF4-FFF2-40B4-BE49-F238E27FC236}">
                <a16:creationId xmlns:a16="http://schemas.microsoft.com/office/drawing/2014/main" id="{2FF7430A-94DA-D58F-A32F-8A7A69C79735}"/>
              </a:ext>
            </a:extLst>
          </p:cNvPr>
          <p:cNvSpPr txBox="1"/>
          <p:nvPr/>
        </p:nvSpPr>
        <p:spPr>
          <a:xfrm>
            <a:off x="7279502" y="1870343"/>
            <a:ext cx="3969757" cy="369332"/>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fr-FR" altLang="ko-KR" sz="1800"/>
              <a:t>Building </a:t>
            </a:r>
            <a:r>
              <a:rPr lang="en-US" altLang="ko-KR" sz="1800"/>
              <a:t>Renovation</a:t>
            </a:r>
            <a:r>
              <a:rPr lang="fr-FR" altLang="ko-KR" sz="1800"/>
              <a:t> Price</a:t>
            </a:r>
            <a:endParaRPr lang="ko-KR" altLang="en-US" sz="1800"/>
          </a:p>
        </p:txBody>
      </p:sp>
      <p:graphicFrame>
        <p:nvGraphicFramePr>
          <p:cNvPr id="9" name="Table 8">
            <a:extLst>
              <a:ext uri="{FF2B5EF4-FFF2-40B4-BE49-F238E27FC236}">
                <a16:creationId xmlns:a16="http://schemas.microsoft.com/office/drawing/2014/main" id="{38E545B9-62B3-3717-B4BE-4407EB6FF633}"/>
              </a:ext>
            </a:extLst>
          </p:cNvPr>
          <p:cNvGraphicFramePr>
            <a:graphicFrameLocks noGrp="1"/>
          </p:cNvGraphicFramePr>
          <p:nvPr>
            <p:extLst>
              <p:ext uri="{D42A27DB-BD31-4B8C-83A1-F6EECF244321}">
                <p14:modId xmlns:p14="http://schemas.microsoft.com/office/powerpoint/2010/main" val="3770066875"/>
              </p:ext>
            </p:extLst>
          </p:nvPr>
        </p:nvGraphicFramePr>
        <p:xfrm>
          <a:off x="6592921" y="2360087"/>
          <a:ext cx="5342919" cy="670560"/>
        </p:xfrm>
        <a:graphic>
          <a:graphicData uri="http://schemas.openxmlformats.org/drawingml/2006/table">
            <a:tbl>
              <a:tblPr/>
              <a:tblGrid>
                <a:gridCol w="2167355">
                  <a:extLst>
                    <a:ext uri="{9D8B030D-6E8A-4147-A177-3AD203B41FA5}">
                      <a16:colId xmlns:a16="http://schemas.microsoft.com/office/drawing/2014/main" val="495919918"/>
                    </a:ext>
                  </a:extLst>
                </a:gridCol>
                <a:gridCol w="917124">
                  <a:extLst>
                    <a:ext uri="{9D8B030D-6E8A-4147-A177-3AD203B41FA5}">
                      <a16:colId xmlns:a16="http://schemas.microsoft.com/office/drawing/2014/main" val="3537406433"/>
                    </a:ext>
                  </a:extLst>
                </a:gridCol>
                <a:gridCol w="1114134">
                  <a:extLst>
                    <a:ext uri="{9D8B030D-6E8A-4147-A177-3AD203B41FA5}">
                      <a16:colId xmlns:a16="http://schemas.microsoft.com/office/drawing/2014/main" val="2470719808"/>
                    </a:ext>
                  </a:extLst>
                </a:gridCol>
                <a:gridCol w="1144306">
                  <a:extLst>
                    <a:ext uri="{9D8B030D-6E8A-4147-A177-3AD203B41FA5}">
                      <a16:colId xmlns:a16="http://schemas.microsoft.com/office/drawing/2014/main" val="216762730"/>
                    </a:ext>
                  </a:extLst>
                </a:gridCol>
              </a:tblGrid>
              <a:tr h="209550">
                <a:tc>
                  <a:txBody>
                    <a:bodyPr/>
                    <a:lstStyle/>
                    <a:p>
                      <a:pPr algn="l" fontAlgn="ctr"/>
                      <a:r>
                        <a:rPr lang="ko-KR" altLang="en-US" sz="1600" b="0" i="0" u="none" strike="noStrike">
                          <a:solidFill>
                            <a:srgbClr val="000000"/>
                          </a:solidFill>
                          <a:effectLst/>
                          <a:latin typeface="Centaur" panose="02030504050205020304" pitchFamily="18" charset="0"/>
                          <a:ea typeface="맑은 고딕" panose="020B0503020000020004" pitchFamily="50" charset="-127"/>
                        </a:rPr>
                        <a:t>　</a:t>
                      </a:r>
                    </a:p>
                  </a:txBody>
                  <a:tcPr marL="45720" marR="4572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en-US" sz="1600" b="0" i="1" u="none" strike="noStrike">
                          <a:solidFill>
                            <a:srgbClr val="000000"/>
                          </a:solidFill>
                          <a:effectLst/>
                          <a:latin typeface="Centaur" panose="02030504050205020304" pitchFamily="18" charset="0"/>
                          <a:ea typeface="맑은 고딕" panose="020B0503020000020004" pitchFamily="50" charset="-127"/>
                        </a:rPr>
                        <a:t>Unit Price</a:t>
                      </a:r>
                    </a:p>
                  </a:txBody>
                  <a:tcPr marL="45720" marR="4572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en-US" sz="1600" b="0" i="1" u="none" strike="noStrike">
                          <a:solidFill>
                            <a:srgbClr val="000000"/>
                          </a:solidFill>
                          <a:effectLst/>
                          <a:latin typeface="Centaur" panose="02030504050205020304" pitchFamily="18" charset="0"/>
                          <a:ea typeface="맑은 고딕" panose="020B0503020000020004" pitchFamily="50" charset="-127"/>
                        </a:rPr>
                        <a:t>Square Foot</a:t>
                      </a:r>
                    </a:p>
                  </a:txBody>
                  <a:tcPr marL="45720" marR="4572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en-US" sz="1600" b="0" i="1" u="none" strike="noStrike">
                          <a:solidFill>
                            <a:srgbClr val="000000"/>
                          </a:solidFill>
                          <a:effectLst/>
                          <a:latin typeface="Centaur" panose="02030504050205020304" pitchFamily="18" charset="0"/>
                          <a:ea typeface="맑은 고딕" panose="020B0503020000020004" pitchFamily="50" charset="-127"/>
                        </a:rPr>
                        <a:t>Price</a:t>
                      </a:r>
                    </a:p>
                  </a:txBody>
                  <a:tcPr marL="45720" marR="4572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408388086"/>
                  </a:ext>
                </a:extLst>
              </a:tr>
              <a:tr h="209550">
                <a:tc>
                  <a:txBody>
                    <a:bodyPr/>
                    <a:lstStyle/>
                    <a:p>
                      <a:pPr algn="l" fontAlgn="ctr"/>
                      <a:r>
                        <a:rPr lang="en-US" sz="1600" b="1" i="0" u="none" strike="noStrike" dirty="0">
                          <a:solidFill>
                            <a:srgbClr val="000000"/>
                          </a:solidFill>
                          <a:effectLst/>
                          <a:latin typeface="Centaur" panose="02030504050205020304" pitchFamily="18" charset="0"/>
                          <a:ea typeface="맑은 고딕" panose="020B0503020000020004" pitchFamily="50" charset="-127"/>
                        </a:rPr>
                        <a:t>Building Renovation Price</a:t>
                      </a:r>
                    </a:p>
                  </a:txBody>
                  <a:tcPr marL="45720" marR="4572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1600" b="0" i="0" u="none" strike="noStrike">
                          <a:solidFill>
                            <a:srgbClr val="000000"/>
                          </a:solidFill>
                          <a:effectLst/>
                          <a:latin typeface="Centaur" panose="02030504050205020304" pitchFamily="18" charset="0"/>
                          <a:ea typeface="맑은 고딕" panose="020B0503020000020004" pitchFamily="50" charset="-127"/>
                        </a:rPr>
                        <a:t>$20.00 </a:t>
                      </a:r>
                    </a:p>
                  </a:txBody>
                  <a:tcPr marL="45720" marR="4572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1600" b="0" i="0" u="none" strike="noStrike">
                          <a:solidFill>
                            <a:srgbClr val="000000"/>
                          </a:solidFill>
                          <a:effectLst/>
                          <a:latin typeface="Centaur" panose="02030504050205020304" pitchFamily="18" charset="0"/>
                          <a:ea typeface="맑은 고딕" panose="020B0503020000020004" pitchFamily="50" charset="-127"/>
                        </a:rPr>
                        <a:t>20,400</a:t>
                      </a:r>
                    </a:p>
                  </a:txBody>
                  <a:tcPr marL="45720" marR="4572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altLang="ko-KR" sz="1600" b="0" i="0" u="none" strike="noStrike" dirty="0">
                          <a:solidFill>
                            <a:srgbClr val="000000"/>
                          </a:solidFill>
                          <a:effectLst/>
                          <a:latin typeface="Centaur" panose="02030504050205020304" pitchFamily="18" charset="0"/>
                          <a:ea typeface="맑은 고딕" panose="020B0503020000020004" pitchFamily="50" charset="-127"/>
                        </a:rPr>
                        <a:t>$</a:t>
                      </a:r>
                      <a:r>
                        <a:rPr lang="en-US" altLang="ko-KR" sz="1600" b="1" i="0" u="none" strike="noStrike" dirty="0">
                          <a:solidFill>
                            <a:srgbClr val="000000"/>
                          </a:solidFill>
                          <a:effectLst/>
                          <a:latin typeface="Centaur" panose="02030504050205020304" pitchFamily="18" charset="0"/>
                          <a:ea typeface="맑은 고딕" panose="020B0503020000020004" pitchFamily="50" charset="-127"/>
                        </a:rPr>
                        <a:t>408,000</a:t>
                      </a:r>
                      <a:r>
                        <a:rPr lang="en-US" altLang="ko-KR" sz="1600" b="0" i="0" u="none" strike="noStrike" dirty="0">
                          <a:solidFill>
                            <a:srgbClr val="000000"/>
                          </a:solidFill>
                          <a:effectLst/>
                          <a:latin typeface="Centaur" panose="02030504050205020304" pitchFamily="18" charset="0"/>
                          <a:ea typeface="맑은 고딕" panose="020B0503020000020004" pitchFamily="50" charset="-127"/>
                        </a:rPr>
                        <a:t> </a:t>
                      </a:r>
                    </a:p>
                  </a:txBody>
                  <a:tcPr marL="45720" marR="4572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5200883"/>
                  </a:ext>
                </a:extLst>
              </a:tr>
            </a:tbl>
          </a:graphicData>
        </a:graphic>
      </p:graphicFrame>
      <p:sp>
        <p:nvSpPr>
          <p:cNvPr id="13" name="TextBox 12">
            <a:extLst>
              <a:ext uri="{FF2B5EF4-FFF2-40B4-BE49-F238E27FC236}">
                <a16:creationId xmlns:a16="http://schemas.microsoft.com/office/drawing/2014/main" id="{A5D6C53A-5FAC-38BF-D735-4343D6C24123}"/>
              </a:ext>
            </a:extLst>
          </p:cNvPr>
          <p:cNvSpPr txBox="1"/>
          <p:nvPr/>
        </p:nvSpPr>
        <p:spPr>
          <a:xfrm>
            <a:off x="6835505" y="3827354"/>
            <a:ext cx="4857750" cy="1323439"/>
          </a:xfrm>
          <a:prstGeom prst="rect">
            <a:avLst/>
          </a:prstGeom>
          <a:noFill/>
        </p:spPr>
        <p:txBody>
          <a:bodyPr wrap="square">
            <a:spAutoFit/>
          </a:bodyPr>
          <a:lstStyle/>
          <a:p>
            <a:pPr algn="ctr"/>
            <a:r>
              <a:rPr lang="en-US" sz="4000" b="1">
                <a:latin typeface="Centaur" panose="02030504050205020304" pitchFamily="18" charset="0"/>
              </a:rPr>
              <a:t>Total</a:t>
            </a:r>
          </a:p>
          <a:p>
            <a:pPr algn="ctr"/>
            <a:r>
              <a:rPr lang="en-US" sz="4000" b="1">
                <a:latin typeface="Centaur" panose="02030504050205020304" pitchFamily="18" charset="0"/>
              </a:rPr>
              <a:t>$1,207,000 </a:t>
            </a:r>
          </a:p>
        </p:txBody>
      </p:sp>
    </p:spTree>
    <p:extLst>
      <p:ext uri="{BB962C8B-B14F-4D97-AF65-F5344CB8AC3E}">
        <p14:creationId xmlns:p14="http://schemas.microsoft.com/office/powerpoint/2010/main" val="1426315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0" y="707524"/>
            <a:ext cx="11735797"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What do we want to support?</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1" y="1230744"/>
            <a:ext cx="11437295" cy="400110"/>
          </a:xfrm>
          <a:prstGeom prst="rect">
            <a:avLst/>
          </a:prstGeom>
          <a:noFill/>
        </p:spPr>
        <p:txBody>
          <a:bodyPr wrap="square">
            <a:spAutoFit/>
          </a:bodyPr>
          <a:lstStyle/>
          <a:p>
            <a:r>
              <a:rPr lang="en-US" altLang="ko-KR" sz="2000" i="0" u="none" strike="noStrike">
                <a:solidFill>
                  <a:srgbClr val="000000"/>
                </a:solidFill>
                <a:effectLst/>
                <a:latin typeface="Centaur" panose="02030504050205020304" pitchFamily="18" charset="0"/>
              </a:rPr>
              <a:t>Proposal : Build the Gates Empowerment Center - </a:t>
            </a:r>
            <a:r>
              <a:rPr lang="en-US" altLang="ko-KR" sz="2000">
                <a:solidFill>
                  <a:srgbClr val="000000"/>
                </a:solidFill>
                <a:latin typeface="Centaur" panose="02030504050205020304" pitchFamily="18" charset="0"/>
              </a:rPr>
              <a:t>Neighborhood Retraining and Analogue Factory</a:t>
            </a:r>
            <a:endParaRPr lang="en-US" altLang="ko-KR" sz="2000">
              <a:effectLst/>
              <a:latin typeface="Centaur" panose="02030504050205020304" pitchFamily="18" charset="0"/>
            </a:endParaRPr>
          </a:p>
        </p:txBody>
      </p:sp>
      <p:pic>
        <p:nvPicPr>
          <p:cNvPr id="3076" name="Picture 4">
            <a:extLst>
              <a:ext uri="{FF2B5EF4-FFF2-40B4-BE49-F238E27FC236}">
                <a16:creationId xmlns:a16="http://schemas.microsoft.com/office/drawing/2014/main" id="{5CE08E2F-504D-FB17-2C5A-33C620B8602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2393" y="3026143"/>
            <a:ext cx="4839973" cy="32603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eople working in a gym&#10;&#10;Description automatically generated with low confidence">
            <a:extLst>
              <a:ext uri="{FF2B5EF4-FFF2-40B4-BE49-F238E27FC236}">
                <a16:creationId xmlns:a16="http://schemas.microsoft.com/office/drawing/2014/main" id="{209EC907-5A93-2CAC-410A-AC31AF96EDB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98121" y="3026143"/>
            <a:ext cx="4967025" cy="3260357"/>
          </a:xfrm>
          <a:prstGeom prst="rect">
            <a:avLst/>
          </a:prstGeom>
        </p:spPr>
      </p:pic>
      <p:sp>
        <p:nvSpPr>
          <p:cNvPr id="2" name="TextBox 1">
            <a:extLst>
              <a:ext uri="{FF2B5EF4-FFF2-40B4-BE49-F238E27FC236}">
                <a16:creationId xmlns:a16="http://schemas.microsoft.com/office/drawing/2014/main" id="{B63B12C1-C5D1-7FDD-33DE-3E1CC38B3BFD}"/>
              </a:ext>
            </a:extLst>
          </p:cNvPr>
          <p:cNvSpPr txBox="1"/>
          <p:nvPr/>
        </p:nvSpPr>
        <p:spPr>
          <a:xfrm>
            <a:off x="626854" y="2250849"/>
            <a:ext cx="4899802" cy="584775"/>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en-US" altLang="ko-KR" b="0" dirty="0"/>
              <a:t>Please Support Tech Education Programs for Detroit Children</a:t>
            </a:r>
          </a:p>
          <a:p>
            <a:r>
              <a:rPr lang="en-US" altLang="ko-KR" b="0" dirty="0"/>
              <a:t>Mathematics, Computer Science and so on.</a:t>
            </a:r>
            <a:endParaRPr lang="ko-KR" altLang="en-US" b="0" dirty="0"/>
          </a:p>
        </p:txBody>
      </p:sp>
      <p:sp>
        <p:nvSpPr>
          <p:cNvPr id="6" name="TextBox 5">
            <a:extLst>
              <a:ext uri="{FF2B5EF4-FFF2-40B4-BE49-F238E27FC236}">
                <a16:creationId xmlns:a16="http://schemas.microsoft.com/office/drawing/2014/main" id="{63E1F656-1380-9775-59A4-E4322E46A0F0}"/>
              </a:ext>
            </a:extLst>
          </p:cNvPr>
          <p:cNvSpPr txBox="1"/>
          <p:nvPr/>
        </p:nvSpPr>
        <p:spPr>
          <a:xfrm>
            <a:off x="6665344" y="2250849"/>
            <a:ext cx="4899802" cy="584775"/>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en-US" altLang="ko-KR" b="0" dirty="0"/>
              <a:t>Skill Training Programs for Unemployed Neighbors</a:t>
            </a:r>
          </a:p>
          <a:p>
            <a:r>
              <a:rPr lang="en-US" altLang="ko-KR" b="0" dirty="0"/>
              <a:t>- Leather, Coat, Assemble Watch and so on. </a:t>
            </a:r>
            <a:endParaRPr lang="ko-KR" altLang="en-US" b="0" dirty="0"/>
          </a:p>
        </p:txBody>
      </p:sp>
      <p:cxnSp>
        <p:nvCxnSpPr>
          <p:cNvPr id="12" name="Straight Connector 11">
            <a:extLst>
              <a:ext uri="{FF2B5EF4-FFF2-40B4-BE49-F238E27FC236}">
                <a16:creationId xmlns:a16="http://schemas.microsoft.com/office/drawing/2014/main" id="{746A80D9-F6E3-5962-CE9A-092467B095DB}"/>
              </a:ext>
            </a:extLst>
          </p:cNvPr>
          <p:cNvCxnSpPr>
            <a:cxnSpLocks/>
          </p:cNvCxnSpPr>
          <p:nvPr/>
        </p:nvCxnSpPr>
        <p:spPr>
          <a:xfrm>
            <a:off x="6096000" y="3144182"/>
            <a:ext cx="0" cy="302427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8E783E-22BA-15A9-5E99-37BBA42318B7}"/>
              </a:ext>
            </a:extLst>
          </p:cNvPr>
          <p:cNvSpPr txBox="1"/>
          <p:nvPr/>
        </p:nvSpPr>
        <p:spPr>
          <a:xfrm>
            <a:off x="498542" y="1736327"/>
            <a:ext cx="11194916" cy="338554"/>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fr-FR" altLang="ko-KR" dirty="0"/>
              <a:t>Tech </a:t>
            </a:r>
            <a:r>
              <a:rPr lang="en-US" altLang="ko-KR" dirty="0"/>
              <a:t>Education</a:t>
            </a:r>
            <a:r>
              <a:rPr lang="fr-FR" altLang="ko-KR" dirty="0"/>
              <a:t> for Children, </a:t>
            </a:r>
            <a:r>
              <a:rPr lang="en-US" altLang="ko-KR" dirty="0"/>
              <a:t>Skill</a:t>
            </a:r>
            <a:r>
              <a:rPr lang="fr-FR" altLang="ko-KR" dirty="0"/>
              <a:t> Training for Unemployeed Neighbors</a:t>
            </a:r>
            <a:endParaRPr lang="ko-KR" altLang="en-US" dirty="0"/>
          </a:p>
        </p:txBody>
      </p:sp>
    </p:spTree>
    <p:extLst>
      <p:ext uri="{BB962C8B-B14F-4D97-AF65-F5344CB8AC3E}">
        <p14:creationId xmlns:p14="http://schemas.microsoft.com/office/powerpoint/2010/main" val="1852188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0" y="707524"/>
            <a:ext cx="11735797"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Impact of Future Supporting</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6094378" cy="400110"/>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Impact for our Neighbors</a:t>
            </a:r>
            <a:endParaRPr lang="en-US" altLang="ko-KR" sz="2000" b="0" dirty="0">
              <a:effectLst/>
              <a:latin typeface="Centaur" panose="02030504050205020304" pitchFamily="18" charset="0"/>
            </a:endParaRPr>
          </a:p>
        </p:txBody>
      </p:sp>
      <p:sp>
        <p:nvSpPr>
          <p:cNvPr id="2" name="TextBox 1">
            <a:extLst>
              <a:ext uri="{FF2B5EF4-FFF2-40B4-BE49-F238E27FC236}">
                <a16:creationId xmlns:a16="http://schemas.microsoft.com/office/drawing/2014/main" id="{8C1BA0A4-166B-2B62-6E61-5C45E6DED291}"/>
              </a:ext>
            </a:extLst>
          </p:cNvPr>
          <p:cNvSpPr txBox="1"/>
          <p:nvPr/>
        </p:nvSpPr>
        <p:spPr>
          <a:xfrm>
            <a:off x="1084801" y="1708418"/>
            <a:ext cx="3969757" cy="369332"/>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en-US" altLang="ko-KR" sz="1800" dirty="0"/>
              <a:t>Fostering Future Innovator</a:t>
            </a:r>
          </a:p>
        </p:txBody>
      </p:sp>
      <p:sp>
        <p:nvSpPr>
          <p:cNvPr id="3" name="TextBox 2">
            <a:extLst>
              <a:ext uri="{FF2B5EF4-FFF2-40B4-BE49-F238E27FC236}">
                <a16:creationId xmlns:a16="http://schemas.microsoft.com/office/drawing/2014/main" id="{08876463-188C-CF3A-F815-9FA5496FA54E}"/>
              </a:ext>
            </a:extLst>
          </p:cNvPr>
          <p:cNvSpPr txBox="1"/>
          <p:nvPr/>
        </p:nvSpPr>
        <p:spPr>
          <a:xfrm>
            <a:off x="7177509" y="1708418"/>
            <a:ext cx="3969757" cy="369332"/>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en-US" altLang="ko-KR" sz="1800" dirty="0"/>
              <a:t>Make Hope to Neighbors</a:t>
            </a:r>
          </a:p>
        </p:txBody>
      </p:sp>
      <p:sp>
        <p:nvSpPr>
          <p:cNvPr id="9" name="TextBox 8">
            <a:extLst>
              <a:ext uri="{FF2B5EF4-FFF2-40B4-BE49-F238E27FC236}">
                <a16:creationId xmlns:a16="http://schemas.microsoft.com/office/drawing/2014/main" id="{A0ED2084-B269-D07E-F866-646082833291}"/>
              </a:ext>
            </a:extLst>
          </p:cNvPr>
          <p:cNvSpPr txBox="1"/>
          <p:nvPr/>
        </p:nvSpPr>
        <p:spPr>
          <a:xfrm>
            <a:off x="6148071" y="2077750"/>
            <a:ext cx="6052641" cy="584775"/>
          </a:xfrm>
          <a:prstGeom prst="rect">
            <a:avLst/>
          </a:prstGeom>
          <a:noFill/>
        </p:spPr>
        <p:txBody>
          <a:bodyPr wrap="square">
            <a:spAutoFit/>
          </a:bodyPr>
          <a:lstStyle>
            <a:defPPr>
              <a:defRPr lang="ko-KR"/>
            </a:defPPr>
            <a:lvl1pPr algn="ctr">
              <a:spcBef>
                <a:spcPts val="0"/>
              </a:spcBef>
              <a:spcAft>
                <a:spcPts val="0"/>
              </a:spcAft>
              <a:defRPr b="1">
                <a:solidFill>
                  <a:srgbClr val="000000"/>
                </a:solidFill>
                <a:latin typeface="Centaur" panose="02030504050205020304" pitchFamily="18" charset="0"/>
              </a:defRPr>
            </a:lvl1pPr>
          </a:lstStyle>
          <a:p>
            <a:r>
              <a:rPr lang="en-US" altLang="ko-KR" sz="1600" b="0" dirty="0"/>
              <a:t>We can innovate new business with skilled neighbors.</a:t>
            </a:r>
          </a:p>
          <a:p>
            <a:r>
              <a:rPr lang="en-US" altLang="ko-KR" sz="1600" b="0" dirty="0"/>
              <a:t>Like Shinola Detroit, We can solve the root cause of POVERTY.</a:t>
            </a:r>
          </a:p>
        </p:txBody>
      </p:sp>
      <p:grpSp>
        <p:nvGrpSpPr>
          <p:cNvPr id="11" name="Group 10">
            <a:extLst>
              <a:ext uri="{FF2B5EF4-FFF2-40B4-BE49-F238E27FC236}">
                <a16:creationId xmlns:a16="http://schemas.microsoft.com/office/drawing/2014/main" id="{96788A5A-631D-2CC4-0CF0-B94FBF40A58E}"/>
              </a:ext>
            </a:extLst>
          </p:cNvPr>
          <p:cNvGrpSpPr/>
          <p:nvPr/>
        </p:nvGrpSpPr>
        <p:grpSpPr>
          <a:xfrm>
            <a:off x="3292" y="2838450"/>
            <a:ext cx="12185416" cy="3588943"/>
            <a:chOff x="3292" y="2752725"/>
            <a:chExt cx="12185416" cy="3588943"/>
          </a:xfrm>
        </p:grpSpPr>
        <p:pic>
          <p:nvPicPr>
            <p:cNvPr id="4098" name="Picture 2" descr="10 Planet-Changing Innovations (By Kids)">
              <a:extLst>
                <a:ext uri="{FF2B5EF4-FFF2-40B4-BE49-F238E27FC236}">
                  <a16:creationId xmlns:a16="http://schemas.microsoft.com/office/drawing/2014/main" id="{8C4D9B53-92CE-E3C6-49AB-89620B268C1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92" y="2752725"/>
              <a:ext cx="6132775" cy="35889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bout Us | Shinola® Detroit">
              <a:extLst>
                <a:ext uri="{FF2B5EF4-FFF2-40B4-BE49-F238E27FC236}">
                  <a16:creationId xmlns:a16="http://schemas.microsoft.com/office/drawing/2014/main" id="{0F8E6851-CFAA-0AAF-970C-F44A8AAE26F7}"/>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136067" y="2752725"/>
              <a:ext cx="6052641" cy="358894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8953F3C4-E05D-BA58-3138-3F5E4AA109A5}"/>
              </a:ext>
            </a:extLst>
          </p:cNvPr>
          <p:cNvSpPr txBox="1"/>
          <p:nvPr/>
        </p:nvSpPr>
        <p:spPr>
          <a:xfrm>
            <a:off x="43359" y="2077750"/>
            <a:ext cx="6052641" cy="584775"/>
          </a:xfrm>
          <a:prstGeom prst="rect">
            <a:avLst/>
          </a:prstGeom>
          <a:noFill/>
        </p:spPr>
        <p:txBody>
          <a:bodyPr wrap="square">
            <a:spAutoFit/>
          </a:bodyPr>
          <a:lstStyle>
            <a:defPPr>
              <a:defRPr lang="ko-KR"/>
            </a:defPPr>
            <a:lvl1pPr algn="ctr">
              <a:spcBef>
                <a:spcPts val="0"/>
              </a:spcBef>
              <a:spcAft>
                <a:spcPts val="0"/>
              </a:spcAft>
              <a:defRPr b="1">
                <a:solidFill>
                  <a:srgbClr val="000000"/>
                </a:solidFill>
                <a:latin typeface="Centaur" panose="02030504050205020304" pitchFamily="18" charset="0"/>
              </a:defRPr>
            </a:lvl1pPr>
          </a:lstStyle>
          <a:p>
            <a:r>
              <a:rPr lang="en-US" altLang="ko-KR" sz="1600" b="0" dirty="0"/>
              <a:t>For education equality, we can foster future innovator in Detroit.</a:t>
            </a:r>
          </a:p>
          <a:p>
            <a:r>
              <a:rPr lang="en-US" altLang="ko-KR" sz="1600" b="0" dirty="0"/>
              <a:t>Giving equal opportunities to children in poverty, in Detroit.</a:t>
            </a:r>
          </a:p>
        </p:txBody>
      </p:sp>
    </p:spTree>
    <p:extLst>
      <p:ext uri="{BB962C8B-B14F-4D97-AF65-F5344CB8AC3E}">
        <p14:creationId xmlns:p14="http://schemas.microsoft.com/office/powerpoint/2010/main" val="351445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0" y="707524"/>
            <a:ext cx="11735797"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Impact of Future Supporting</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6094378" cy="400110"/>
          </a:xfrm>
          <a:prstGeom prst="rect">
            <a:avLst/>
          </a:prstGeom>
          <a:noFill/>
        </p:spPr>
        <p:txBody>
          <a:bodyPr wrap="square">
            <a:spAutoFit/>
          </a:bodyPr>
          <a:lstStyle/>
          <a:p>
            <a:pPr rtl="0">
              <a:spcBef>
                <a:spcPts val="0"/>
              </a:spcBef>
              <a:spcAft>
                <a:spcPts val="0"/>
              </a:spcAft>
            </a:pPr>
            <a:r>
              <a:rPr lang="en-US" altLang="ko-KR" sz="2000" b="0" i="0" u="none" strike="noStrike">
                <a:solidFill>
                  <a:srgbClr val="000000"/>
                </a:solidFill>
                <a:effectLst/>
                <a:latin typeface="Centaur" panose="02030504050205020304" pitchFamily="18" charset="0"/>
              </a:rPr>
              <a:t>Social Impact</a:t>
            </a:r>
            <a:endParaRPr lang="en-US" altLang="ko-KR" sz="2000" b="0">
              <a:effectLst/>
              <a:latin typeface="Centaur" panose="02030504050205020304" pitchFamily="18" charset="0"/>
            </a:endParaRPr>
          </a:p>
        </p:txBody>
      </p:sp>
      <p:sp>
        <p:nvSpPr>
          <p:cNvPr id="3" name="TextBox 2">
            <a:extLst>
              <a:ext uri="{FF2B5EF4-FFF2-40B4-BE49-F238E27FC236}">
                <a16:creationId xmlns:a16="http://schemas.microsoft.com/office/drawing/2014/main" id="{A4A5DD0C-7817-0790-D49C-BE840A411444}"/>
              </a:ext>
            </a:extLst>
          </p:cNvPr>
          <p:cNvSpPr txBox="1"/>
          <p:nvPr/>
        </p:nvSpPr>
        <p:spPr>
          <a:xfrm>
            <a:off x="498542" y="2199681"/>
            <a:ext cx="11437295" cy="584775"/>
          </a:xfrm>
          <a:prstGeom prst="rect">
            <a:avLst/>
          </a:prstGeom>
          <a:noFill/>
        </p:spPr>
        <p:txBody>
          <a:bodyPr wrap="square">
            <a:spAutoFit/>
          </a:bodyPr>
          <a:lstStyle>
            <a:defPPr>
              <a:defRPr lang="ko-KR"/>
            </a:defPPr>
            <a:lvl1pPr algn="ctr">
              <a:spcBef>
                <a:spcPts val="0"/>
              </a:spcBef>
              <a:spcAft>
                <a:spcPts val="0"/>
              </a:spcAft>
              <a:defRPr b="1">
                <a:solidFill>
                  <a:srgbClr val="000000"/>
                </a:solidFill>
                <a:latin typeface="Centaur" panose="02030504050205020304" pitchFamily="18" charset="0"/>
              </a:defRPr>
            </a:lvl1pPr>
          </a:lstStyle>
          <a:p>
            <a:r>
              <a:rPr lang="en-US" sz="1600" b="0" dirty="0"/>
              <a:t>This is not just for invest to real estate. Invest to future of Detroit</a:t>
            </a:r>
          </a:p>
          <a:p>
            <a:r>
              <a:rPr lang="en-US" sz="1600" b="0" dirty="0"/>
              <a:t>If center will go self-sufficient, we won’t depend on donation.</a:t>
            </a:r>
          </a:p>
        </p:txBody>
      </p:sp>
      <p:sp>
        <p:nvSpPr>
          <p:cNvPr id="8" name="TextBox 7">
            <a:extLst>
              <a:ext uri="{FF2B5EF4-FFF2-40B4-BE49-F238E27FC236}">
                <a16:creationId xmlns:a16="http://schemas.microsoft.com/office/drawing/2014/main" id="{17F17B71-05AF-1E6B-349D-AB44403E5A1E}"/>
              </a:ext>
            </a:extLst>
          </p:cNvPr>
          <p:cNvSpPr txBox="1"/>
          <p:nvPr/>
        </p:nvSpPr>
        <p:spPr>
          <a:xfrm>
            <a:off x="4111122" y="1708418"/>
            <a:ext cx="3969757" cy="369332"/>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en-US" altLang="ko-KR" sz="1800" dirty="0"/>
              <a:t>Invest to Revitalization Detroit</a:t>
            </a:r>
          </a:p>
        </p:txBody>
      </p:sp>
      <p:pic>
        <p:nvPicPr>
          <p:cNvPr id="5124" name="Picture 4" descr="Development Michigan Central">
            <a:extLst>
              <a:ext uri="{FF2B5EF4-FFF2-40B4-BE49-F238E27FC236}">
                <a16:creationId xmlns:a16="http://schemas.microsoft.com/office/drawing/2014/main" id="{1659D691-BB24-53FE-7A11-CEA5644DFF1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554387" y="3322772"/>
            <a:ext cx="4381450" cy="301135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 man rides his bike past the shuttered Michigan Central Railroad Station November 20th, 2008, in Detroit, Michigan.">
            <a:extLst>
              <a:ext uri="{FF2B5EF4-FFF2-40B4-BE49-F238E27FC236}">
                <a16:creationId xmlns:a16="http://schemas.microsoft.com/office/drawing/2014/main" id="{F9A08154-CD63-D3B7-99AB-6939CFC3364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8542" y="3322772"/>
            <a:ext cx="4517032" cy="3011354"/>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44D250A5-36BB-B6F2-68C4-B8728398A5D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29737" y="4058846"/>
            <a:ext cx="910487" cy="348644"/>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93F1C6-6F62-9294-D2D3-6DD31C677C62}"/>
              </a:ext>
            </a:extLst>
          </p:cNvPr>
          <p:cNvSpPr txBox="1"/>
          <p:nvPr/>
        </p:nvSpPr>
        <p:spPr>
          <a:xfrm>
            <a:off x="5015574" y="3296054"/>
            <a:ext cx="2538813" cy="584775"/>
          </a:xfrm>
          <a:prstGeom prst="rect">
            <a:avLst/>
          </a:prstGeom>
          <a:noFill/>
        </p:spPr>
        <p:txBody>
          <a:bodyPr wrap="square">
            <a:spAutoFit/>
          </a:bodyPr>
          <a:lstStyle>
            <a:defPPr>
              <a:defRPr lang="ko-KR"/>
            </a:defPPr>
            <a:lvl1pPr algn="ctr">
              <a:spcBef>
                <a:spcPts val="0"/>
              </a:spcBef>
              <a:spcAft>
                <a:spcPts val="0"/>
              </a:spcAft>
              <a:defRPr sz="1600" b="1">
                <a:solidFill>
                  <a:srgbClr val="000000"/>
                </a:solidFill>
                <a:latin typeface="Centaur" panose="02030504050205020304" pitchFamily="18" charset="0"/>
              </a:defRPr>
            </a:lvl1pPr>
          </a:lstStyle>
          <a:p>
            <a:r>
              <a:rPr lang="en-US" altLang="ko-KR" dirty="0"/>
              <a:t>Michigan Central Project</a:t>
            </a:r>
          </a:p>
          <a:p>
            <a:r>
              <a:rPr lang="en-US" altLang="ko-KR" dirty="0"/>
              <a:t>Jun 19, 2018 – mid 2023</a:t>
            </a:r>
          </a:p>
        </p:txBody>
      </p:sp>
      <p:cxnSp>
        <p:nvCxnSpPr>
          <p:cNvPr id="14" name="Straight Connector 13">
            <a:extLst>
              <a:ext uri="{FF2B5EF4-FFF2-40B4-BE49-F238E27FC236}">
                <a16:creationId xmlns:a16="http://schemas.microsoft.com/office/drawing/2014/main" id="{9CDD5600-DD95-193C-23DF-AD6AE243D6C5}"/>
              </a:ext>
            </a:extLst>
          </p:cNvPr>
          <p:cNvCxnSpPr>
            <a:cxnSpLocks/>
          </p:cNvCxnSpPr>
          <p:nvPr/>
        </p:nvCxnSpPr>
        <p:spPr>
          <a:xfrm flipH="1">
            <a:off x="4979525" y="2138716"/>
            <a:ext cx="223295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142" name="Picture 22">
            <a:extLst>
              <a:ext uri="{FF2B5EF4-FFF2-40B4-BE49-F238E27FC236}">
                <a16:creationId xmlns:a16="http://schemas.microsoft.com/office/drawing/2014/main" id="{8110528A-AFA6-53DE-5D4F-4FCAFEEBD85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34135" y="4523286"/>
            <a:ext cx="1101690" cy="470055"/>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City of Detroit and State of Michigan">
            <a:extLst>
              <a:ext uri="{FF2B5EF4-FFF2-40B4-BE49-F238E27FC236}">
                <a16:creationId xmlns:a16="http://schemas.microsoft.com/office/drawing/2014/main" id="{73624922-42D9-C35C-2226-7AF58A291F7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83444" y="5396006"/>
            <a:ext cx="2003073" cy="844630"/>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Newlab">
            <a:extLst>
              <a:ext uri="{FF2B5EF4-FFF2-40B4-BE49-F238E27FC236}">
                <a16:creationId xmlns:a16="http://schemas.microsoft.com/office/drawing/2014/main" id="{FC96CDBF-EC08-DEB4-9C6B-BEB75D49944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713104" y="5109137"/>
            <a:ext cx="1143753" cy="1710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6E9121A5-7BD5-B575-09A5-9EEE48192C33}"/>
              </a:ext>
            </a:extLst>
          </p:cNvPr>
          <p:cNvCxnSpPr>
            <a:cxnSpLocks/>
          </p:cNvCxnSpPr>
          <p:nvPr/>
        </p:nvCxnSpPr>
        <p:spPr>
          <a:xfrm flipH="1">
            <a:off x="2804088" y="2986441"/>
            <a:ext cx="658382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48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8A25599-E7C6-2ABA-3339-D10A90F38AD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1221CDD4-37C9-3667-7EB0-92E399F5C11C}"/>
              </a:ext>
            </a:extLst>
          </p:cNvPr>
          <p:cNvSpPr/>
          <p:nvPr/>
        </p:nvSpPr>
        <p:spPr>
          <a:xfrm>
            <a:off x="0" y="0"/>
            <a:ext cx="12192000" cy="68580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descr="Bill &amp; Melinda Gates Foundation 01 Logo PNG Transparent &amp; SVG Vector -  Freebie Supply">
            <a:extLst>
              <a:ext uri="{FF2B5EF4-FFF2-40B4-BE49-F238E27FC236}">
                <a16:creationId xmlns:a16="http://schemas.microsoft.com/office/drawing/2014/main" id="{C580E45D-AFDC-5A63-CDC7-AB894B24C173}"/>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17445" y="542805"/>
            <a:ext cx="2908460" cy="7451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DC09C2F-42E2-E096-FFF0-712B0D9A7A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99581" y="5265489"/>
            <a:ext cx="2192839" cy="300958"/>
          </a:xfrm>
          <a:prstGeom prst="rect">
            <a:avLst/>
          </a:prstGeom>
        </p:spPr>
      </p:pic>
      <p:sp>
        <p:nvSpPr>
          <p:cNvPr id="15" name="Rectangle 14">
            <a:extLst>
              <a:ext uri="{FF2B5EF4-FFF2-40B4-BE49-F238E27FC236}">
                <a16:creationId xmlns:a16="http://schemas.microsoft.com/office/drawing/2014/main" id="{1557CAC7-DA8D-9C77-A00F-BA3604BBD9A4}"/>
              </a:ext>
            </a:extLst>
          </p:cNvPr>
          <p:cNvSpPr/>
          <p:nvPr/>
        </p:nvSpPr>
        <p:spPr>
          <a:xfrm>
            <a:off x="136255" y="129254"/>
            <a:ext cx="11919490" cy="6599492"/>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90AA6247-3E32-E728-8C66-5171541F8237}"/>
              </a:ext>
            </a:extLst>
          </p:cNvPr>
          <p:cNvSpPr txBox="1"/>
          <p:nvPr/>
        </p:nvSpPr>
        <p:spPr>
          <a:xfrm>
            <a:off x="314325" y="3075057"/>
            <a:ext cx="11563350" cy="707886"/>
          </a:xfrm>
          <a:prstGeom prst="rect">
            <a:avLst/>
          </a:prstGeom>
          <a:noFill/>
        </p:spPr>
        <p:txBody>
          <a:bodyPr wrap="square" rtlCol="0">
            <a:spAutoFit/>
          </a:bodyPr>
          <a:lstStyle/>
          <a:p>
            <a:pPr algn="ctr"/>
            <a:r>
              <a:rPr lang="en-US" altLang="ko-KR" sz="4000" spc="300">
                <a:solidFill>
                  <a:schemeClr val="bg1"/>
                </a:solidFill>
                <a:latin typeface="PMingLiU-ExtB" panose="02020500000000000000" pitchFamily="18" charset="-120"/>
                <a:ea typeface="PMingLiU-ExtB" panose="02020500000000000000" pitchFamily="18" charset="-120"/>
              </a:rPr>
              <a:t>Thank You</a:t>
            </a:r>
            <a:endParaRPr lang="ko-KR" altLang="en-US" sz="4000" spc="300">
              <a:solidFill>
                <a:schemeClr val="bg1"/>
              </a:solidFill>
              <a:latin typeface="PMingLiU-ExtB" panose="02020500000000000000" pitchFamily="18" charset="-120"/>
            </a:endParaRPr>
          </a:p>
        </p:txBody>
      </p:sp>
    </p:spTree>
    <p:extLst>
      <p:ext uri="{BB962C8B-B14F-4D97-AF65-F5344CB8AC3E}">
        <p14:creationId xmlns:p14="http://schemas.microsoft.com/office/powerpoint/2010/main" val="721685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33EB2C-0618-3AB5-6FA1-FD6CBB5D446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Rectangle 6">
            <a:extLst>
              <a:ext uri="{FF2B5EF4-FFF2-40B4-BE49-F238E27FC236}">
                <a16:creationId xmlns:a16="http://schemas.microsoft.com/office/drawing/2014/main" id="{BE564961-E37D-CBCC-9B04-EE0D27AFC97B}"/>
              </a:ext>
            </a:extLst>
          </p:cNvPr>
          <p:cNvSpPr/>
          <p:nvPr/>
        </p:nvSpPr>
        <p:spPr>
          <a:xfrm>
            <a:off x="0" y="0"/>
            <a:ext cx="12192000" cy="6858000"/>
          </a:xfrm>
          <a:prstGeom prst="rect">
            <a:avLst/>
          </a:prstGeom>
          <a:solidFill>
            <a:schemeClr val="tx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 name="Picture 4" descr="Bill &amp; Melinda Gates Foundation 01 Logo PNG Transparent &amp; SVG Vector -  Freebie Supply">
            <a:extLst>
              <a:ext uri="{FF2B5EF4-FFF2-40B4-BE49-F238E27FC236}">
                <a16:creationId xmlns:a16="http://schemas.microsoft.com/office/drawing/2014/main" id="{B0F05FC7-71CD-CE1D-36DA-C010CFCC874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36831" y="348386"/>
            <a:ext cx="2185169" cy="5598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B8DA84D-4EC0-4F91-08AC-95E64AD8DD10}"/>
              </a:ext>
            </a:extLst>
          </p:cNvPr>
          <p:cNvSpPr/>
          <p:nvPr/>
        </p:nvSpPr>
        <p:spPr>
          <a:xfrm>
            <a:off x="136255" y="129254"/>
            <a:ext cx="11919490" cy="6599492"/>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Picture 9">
            <a:extLst>
              <a:ext uri="{FF2B5EF4-FFF2-40B4-BE49-F238E27FC236}">
                <a16:creationId xmlns:a16="http://schemas.microsoft.com/office/drawing/2014/main" id="{43DC81B7-D6AD-8839-9896-5BDFF9030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8846" y="6208656"/>
            <a:ext cx="2192839" cy="300958"/>
          </a:xfrm>
          <a:prstGeom prst="rect">
            <a:avLst/>
          </a:prstGeom>
        </p:spPr>
      </p:pic>
      <p:grpSp>
        <p:nvGrpSpPr>
          <p:cNvPr id="15" name="Group 14">
            <a:extLst>
              <a:ext uri="{FF2B5EF4-FFF2-40B4-BE49-F238E27FC236}">
                <a16:creationId xmlns:a16="http://schemas.microsoft.com/office/drawing/2014/main" id="{3DC4FA51-5411-85AD-0A6B-51C5C144B740}"/>
              </a:ext>
            </a:extLst>
          </p:cNvPr>
          <p:cNvGrpSpPr/>
          <p:nvPr/>
        </p:nvGrpSpPr>
        <p:grpSpPr>
          <a:xfrm>
            <a:off x="5643234" y="848965"/>
            <a:ext cx="6097772" cy="4781322"/>
            <a:chOff x="5217928" y="908264"/>
            <a:chExt cx="6097772" cy="4781322"/>
          </a:xfrm>
        </p:grpSpPr>
        <p:sp>
          <p:nvSpPr>
            <p:cNvPr id="11" name="TextBox 10">
              <a:extLst>
                <a:ext uri="{FF2B5EF4-FFF2-40B4-BE49-F238E27FC236}">
                  <a16:creationId xmlns:a16="http://schemas.microsoft.com/office/drawing/2014/main" id="{AB4B11C3-F569-D598-0DDB-5B29BC40B39D}"/>
                </a:ext>
              </a:extLst>
            </p:cNvPr>
            <p:cNvSpPr txBox="1"/>
            <p:nvPr/>
          </p:nvSpPr>
          <p:spPr>
            <a:xfrm>
              <a:off x="6415712" y="908264"/>
              <a:ext cx="3702205" cy="707886"/>
            </a:xfrm>
            <a:prstGeom prst="rect">
              <a:avLst/>
            </a:prstGeom>
            <a:noFill/>
          </p:spPr>
          <p:txBody>
            <a:bodyPr wrap="square" rtlCol="0">
              <a:spAutoFit/>
            </a:bodyPr>
            <a:lstStyle/>
            <a:p>
              <a:pPr algn="ctr"/>
              <a:r>
                <a:rPr lang="en-US" altLang="ko-KR" sz="4000" spc="300">
                  <a:solidFill>
                    <a:schemeClr val="bg1"/>
                  </a:solidFill>
                  <a:latin typeface="PMingLiU" panose="02020500000000000000" pitchFamily="18" charset="-120"/>
                  <a:ea typeface="PMingLiU" panose="02020500000000000000" pitchFamily="18" charset="-120"/>
                </a:rPr>
                <a:t>CONTENTS</a:t>
              </a:r>
              <a:endParaRPr lang="ko-KR" altLang="en-US" sz="4000" spc="300">
                <a:solidFill>
                  <a:schemeClr val="bg1"/>
                </a:solidFill>
                <a:latin typeface="PMingLiU" panose="02020500000000000000" pitchFamily="18" charset="-120"/>
              </a:endParaRPr>
            </a:p>
          </p:txBody>
        </p:sp>
        <p:cxnSp>
          <p:nvCxnSpPr>
            <p:cNvPr id="12" name="Straight Connector 11">
              <a:extLst>
                <a:ext uri="{FF2B5EF4-FFF2-40B4-BE49-F238E27FC236}">
                  <a16:creationId xmlns:a16="http://schemas.microsoft.com/office/drawing/2014/main" id="{CCC61CBE-ADF2-5513-3DF0-FA5D08AEB5F4}"/>
                </a:ext>
              </a:extLst>
            </p:cNvPr>
            <p:cNvCxnSpPr>
              <a:cxnSpLocks/>
            </p:cNvCxnSpPr>
            <p:nvPr/>
          </p:nvCxnSpPr>
          <p:spPr>
            <a:xfrm>
              <a:off x="7514107" y="1867269"/>
              <a:ext cx="1505415" cy="0"/>
            </a:xfrm>
            <a:prstGeom prst="line">
              <a:avLst/>
            </a:prstGeom>
            <a:ln w="12700" cap="sq">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42CFC2-3104-9288-3FC5-47D6725EFC3B}"/>
                </a:ext>
              </a:extLst>
            </p:cNvPr>
            <p:cNvSpPr txBox="1"/>
            <p:nvPr/>
          </p:nvSpPr>
          <p:spPr>
            <a:xfrm>
              <a:off x="5217928" y="1996524"/>
              <a:ext cx="6097772" cy="3693062"/>
            </a:xfrm>
            <a:prstGeom prst="rect">
              <a:avLst/>
            </a:prstGeom>
            <a:noFill/>
          </p:spPr>
          <p:txBody>
            <a:bodyPr wrap="square">
              <a:spAutoFit/>
            </a:bodyPr>
            <a:lstStyle/>
            <a:p>
              <a:pPr algn="ctr" rtl="0" fontAlgn="base">
                <a:lnSpc>
                  <a:spcPct val="200000"/>
                </a:lnSpc>
                <a:spcBef>
                  <a:spcPts val="0"/>
                </a:spcBef>
                <a:spcAft>
                  <a:spcPts val="0"/>
                </a:spcAft>
              </a:pPr>
              <a:r>
                <a:rPr lang="en-US" altLang="ko-KR" sz="2000" b="0" i="0" u="none" strike="noStrike">
                  <a:solidFill>
                    <a:schemeClr val="bg1"/>
                  </a:solidFill>
                  <a:effectLst/>
                  <a:latin typeface="PMingLiU" panose="02020500000000000000" pitchFamily="18" charset="-120"/>
                  <a:ea typeface="PMingLiU" panose="02020500000000000000" pitchFamily="18" charset="-120"/>
                </a:rPr>
                <a:t>Winter is Coming</a:t>
              </a:r>
            </a:p>
            <a:p>
              <a:pPr algn="ctr" rtl="0" fontAlgn="base">
                <a:lnSpc>
                  <a:spcPct val="200000"/>
                </a:lnSpc>
                <a:spcBef>
                  <a:spcPts val="0"/>
                </a:spcBef>
                <a:spcAft>
                  <a:spcPts val="0"/>
                </a:spcAft>
              </a:pPr>
              <a:r>
                <a:rPr lang="en-US" altLang="ko-KR" sz="2000" b="0" i="0" u="none" strike="noStrike">
                  <a:solidFill>
                    <a:schemeClr val="bg1"/>
                  </a:solidFill>
                  <a:effectLst/>
                  <a:latin typeface="PMingLiU" panose="02020500000000000000" pitchFamily="18" charset="-120"/>
                  <a:ea typeface="PMingLiU" panose="02020500000000000000" pitchFamily="18" charset="-120"/>
                </a:rPr>
                <a:t>Who we are?</a:t>
              </a:r>
            </a:p>
            <a:p>
              <a:pPr algn="ctr" rtl="0" fontAlgn="base">
                <a:lnSpc>
                  <a:spcPct val="200000"/>
                </a:lnSpc>
                <a:spcBef>
                  <a:spcPts val="0"/>
                </a:spcBef>
                <a:spcAft>
                  <a:spcPts val="0"/>
                </a:spcAft>
              </a:pPr>
              <a:r>
                <a:rPr lang="en-US" altLang="ko-KR" sz="2000" b="0" i="0" u="none" strike="noStrike">
                  <a:solidFill>
                    <a:schemeClr val="bg1"/>
                  </a:solidFill>
                  <a:effectLst/>
                  <a:latin typeface="PMingLiU" panose="02020500000000000000" pitchFamily="18" charset="-120"/>
                  <a:ea typeface="PMingLiU" panose="02020500000000000000" pitchFamily="18" charset="-120"/>
                </a:rPr>
                <a:t>What we do?</a:t>
              </a:r>
            </a:p>
            <a:p>
              <a:pPr algn="ctr" rtl="0" fontAlgn="base">
                <a:lnSpc>
                  <a:spcPct val="200000"/>
                </a:lnSpc>
                <a:spcBef>
                  <a:spcPts val="0"/>
                </a:spcBef>
                <a:spcAft>
                  <a:spcPts val="0"/>
                </a:spcAft>
              </a:pPr>
              <a:r>
                <a:rPr lang="en-US" altLang="ko-KR" sz="2000" b="0" i="0" u="none" strike="noStrike">
                  <a:solidFill>
                    <a:schemeClr val="bg1"/>
                  </a:solidFill>
                  <a:effectLst/>
                  <a:latin typeface="PMingLiU" panose="02020500000000000000" pitchFamily="18" charset="-120"/>
                  <a:ea typeface="PMingLiU" panose="02020500000000000000" pitchFamily="18" charset="-120"/>
                </a:rPr>
                <a:t>Social Influences of Bill &amp; Melinda Gates Foundation</a:t>
              </a:r>
            </a:p>
            <a:p>
              <a:pPr algn="ctr" rtl="0" fontAlgn="base">
                <a:lnSpc>
                  <a:spcPct val="200000"/>
                </a:lnSpc>
                <a:spcBef>
                  <a:spcPts val="0"/>
                </a:spcBef>
                <a:spcAft>
                  <a:spcPts val="0"/>
                </a:spcAft>
              </a:pPr>
              <a:r>
                <a:rPr lang="en-US" altLang="ko-KR" sz="2000" b="0" i="0" u="none" strike="noStrike">
                  <a:solidFill>
                    <a:schemeClr val="bg1"/>
                  </a:solidFill>
                  <a:effectLst/>
                  <a:latin typeface="PMingLiU" panose="02020500000000000000" pitchFamily="18" charset="-120"/>
                  <a:ea typeface="PMingLiU" panose="02020500000000000000" pitchFamily="18" charset="-120"/>
                </a:rPr>
                <a:t>What do we want to support?</a:t>
              </a:r>
            </a:p>
            <a:p>
              <a:pPr algn="ctr" rtl="0" fontAlgn="base">
                <a:lnSpc>
                  <a:spcPct val="200000"/>
                </a:lnSpc>
                <a:spcBef>
                  <a:spcPts val="0"/>
                </a:spcBef>
                <a:spcAft>
                  <a:spcPts val="0"/>
                </a:spcAft>
              </a:pPr>
              <a:r>
                <a:rPr lang="en-US" altLang="ko-KR" sz="2000" b="0" i="0" u="none" strike="noStrike">
                  <a:solidFill>
                    <a:schemeClr val="bg1"/>
                  </a:solidFill>
                  <a:effectLst/>
                  <a:latin typeface="PMingLiU" panose="02020500000000000000" pitchFamily="18" charset="-120"/>
                  <a:ea typeface="PMingLiU" panose="02020500000000000000" pitchFamily="18" charset="-120"/>
                </a:rPr>
                <a:t>Impact of Future Supporting</a:t>
              </a:r>
            </a:p>
          </p:txBody>
        </p:sp>
      </p:grpSp>
    </p:spTree>
    <p:extLst>
      <p:ext uri="{BB962C8B-B14F-4D97-AF65-F5344CB8AC3E}">
        <p14:creationId xmlns:p14="http://schemas.microsoft.com/office/powerpoint/2010/main" val="1746112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13100B-74D4-9B37-442D-52E56D9D6A9F}"/>
              </a:ext>
            </a:extLst>
          </p:cNvPr>
          <p:cNvGrpSpPr/>
          <p:nvPr/>
        </p:nvGrpSpPr>
        <p:grpSpPr>
          <a:xfrm>
            <a:off x="940279" y="1800132"/>
            <a:ext cx="4416066" cy="2552036"/>
            <a:chOff x="836762" y="1848073"/>
            <a:chExt cx="4416066" cy="2552036"/>
          </a:xfrm>
        </p:grpSpPr>
        <p:pic>
          <p:nvPicPr>
            <p:cNvPr id="1026" name="Picture 2">
              <a:extLst>
                <a:ext uri="{FF2B5EF4-FFF2-40B4-BE49-F238E27FC236}">
                  <a16:creationId xmlns:a16="http://schemas.microsoft.com/office/drawing/2014/main" id="{B0A11C4B-40D0-C804-692D-4CE604A846C4}"/>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36762" y="1944602"/>
              <a:ext cx="4416065" cy="2455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266B16-65A2-ADE7-70DC-DB62683DB79C}"/>
                </a:ext>
              </a:extLst>
            </p:cNvPr>
            <p:cNvSpPr txBox="1"/>
            <p:nvPr/>
          </p:nvSpPr>
          <p:spPr>
            <a:xfrm>
              <a:off x="836762" y="1848073"/>
              <a:ext cx="4416066" cy="276999"/>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sz="1200" b="1" dirty="0"/>
                <a:t>Temperature in Detroit and Seattle</a:t>
              </a:r>
            </a:p>
          </p:txBody>
        </p:sp>
      </p:grpSp>
      <p:grpSp>
        <p:nvGrpSpPr>
          <p:cNvPr id="4" name="Group 3">
            <a:extLst>
              <a:ext uri="{FF2B5EF4-FFF2-40B4-BE49-F238E27FC236}">
                <a16:creationId xmlns:a16="http://schemas.microsoft.com/office/drawing/2014/main" id="{7D57B26F-25B3-503A-E02F-F7DD4139B65E}"/>
              </a:ext>
            </a:extLst>
          </p:cNvPr>
          <p:cNvGrpSpPr/>
          <p:nvPr/>
        </p:nvGrpSpPr>
        <p:grpSpPr>
          <a:xfrm>
            <a:off x="6096000" y="4437217"/>
            <a:ext cx="5282283" cy="1930260"/>
            <a:chOff x="6096000" y="4554081"/>
            <a:chExt cx="5282283" cy="1930260"/>
          </a:xfrm>
        </p:grpSpPr>
        <p:pic>
          <p:nvPicPr>
            <p:cNvPr id="1030" name="Picture 6">
              <a:extLst>
                <a:ext uri="{FF2B5EF4-FFF2-40B4-BE49-F238E27FC236}">
                  <a16:creationId xmlns:a16="http://schemas.microsoft.com/office/drawing/2014/main" id="{C97BCD95-DCC9-17B4-75BE-2003E620D2F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4646414"/>
              <a:ext cx="5282283" cy="18379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73920F-A877-54F6-9F07-F24BD0590D29}"/>
                </a:ext>
              </a:extLst>
            </p:cNvPr>
            <p:cNvSpPr txBox="1"/>
            <p:nvPr/>
          </p:nvSpPr>
          <p:spPr>
            <a:xfrm>
              <a:off x="6383546" y="4554081"/>
              <a:ext cx="4707609" cy="276999"/>
            </a:xfrm>
            <a:prstGeom prst="rect">
              <a:avLst/>
            </a:prstGeom>
            <a:noFill/>
          </p:spPr>
          <p:txBody>
            <a:bodyPr wrap="square">
              <a:spAutoFit/>
            </a:bodyPr>
            <a:lstStyle>
              <a:defPPr>
                <a:defRPr lang="ko-KR"/>
              </a:defPPr>
              <a:lvl1pPr algn="ctr">
                <a:spcBef>
                  <a:spcPts val="0"/>
                </a:spcBef>
                <a:spcAft>
                  <a:spcPts val="0"/>
                </a:spcAft>
                <a:defRPr sz="1200" b="1" i="0" u="none" strike="noStrike">
                  <a:solidFill>
                    <a:srgbClr val="000000"/>
                  </a:solidFill>
                  <a:effectLst/>
                  <a:latin typeface="Centaur" panose="02030504050205020304" pitchFamily="18" charset="0"/>
                </a:defRPr>
              </a:lvl1pPr>
            </a:lstStyle>
            <a:p>
              <a:r>
                <a:rPr lang="en-US" altLang="ko-KR" dirty="0"/>
                <a:t>Snowfall in Detroit and Seattle</a:t>
              </a:r>
            </a:p>
          </p:txBody>
        </p:sp>
      </p:grpSp>
      <p:sp>
        <p:nvSpPr>
          <p:cNvPr id="6" name="TextBox 5">
            <a:extLst>
              <a:ext uri="{FF2B5EF4-FFF2-40B4-BE49-F238E27FC236}">
                <a16:creationId xmlns:a16="http://schemas.microsoft.com/office/drawing/2014/main" id="{D74DC5DD-D4C7-DADC-B724-DA0AD1555516}"/>
              </a:ext>
            </a:extLst>
          </p:cNvPr>
          <p:cNvSpPr txBox="1"/>
          <p:nvPr/>
        </p:nvSpPr>
        <p:spPr>
          <a:xfrm>
            <a:off x="200041" y="707524"/>
            <a:ext cx="6096000"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Winter is Coming</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5381BD6B-A5EB-BFFE-4C48-818742485D39}"/>
              </a:ext>
            </a:extLst>
          </p:cNvPr>
          <p:cNvSpPr txBox="1"/>
          <p:nvPr/>
        </p:nvSpPr>
        <p:spPr>
          <a:xfrm>
            <a:off x="498542" y="1230744"/>
            <a:ext cx="6094378" cy="400110"/>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Emergency of the homeless problem in Detroit</a:t>
            </a:r>
            <a:endParaRPr lang="en-US" altLang="ko-KR" sz="2000" b="0" dirty="0">
              <a:effectLst/>
              <a:latin typeface="Centaur" panose="02030504050205020304" pitchFamily="18" charset="0"/>
            </a:endParaRPr>
          </a:p>
        </p:txBody>
      </p:sp>
      <p:grpSp>
        <p:nvGrpSpPr>
          <p:cNvPr id="17" name="Group 16">
            <a:extLst>
              <a:ext uri="{FF2B5EF4-FFF2-40B4-BE49-F238E27FC236}">
                <a16:creationId xmlns:a16="http://schemas.microsoft.com/office/drawing/2014/main" id="{EE9116E3-6DD1-EB7F-01A4-D0393B840133}"/>
              </a:ext>
            </a:extLst>
          </p:cNvPr>
          <p:cNvGrpSpPr/>
          <p:nvPr/>
        </p:nvGrpSpPr>
        <p:grpSpPr>
          <a:xfrm>
            <a:off x="6150173" y="1800132"/>
            <a:ext cx="5101548" cy="2551399"/>
            <a:chOff x="6705601" y="1848072"/>
            <a:chExt cx="5101548" cy="2551399"/>
          </a:xfrm>
        </p:grpSpPr>
        <p:pic>
          <p:nvPicPr>
            <p:cNvPr id="1027" name="Picture 3">
              <a:extLst>
                <a:ext uri="{FF2B5EF4-FFF2-40B4-BE49-F238E27FC236}">
                  <a16:creationId xmlns:a16="http://schemas.microsoft.com/office/drawing/2014/main" id="{FADDEC1A-B84D-2BD6-5B65-F815B943279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05601" y="1946934"/>
              <a:ext cx="5101548" cy="24525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ADF65F0-9A42-36DB-F9FA-1C4A352F6F8C}"/>
                </a:ext>
              </a:extLst>
            </p:cNvPr>
            <p:cNvSpPr txBox="1"/>
            <p:nvPr/>
          </p:nvSpPr>
          <p:spPr>
            <a:xfrm>
              <a:off x="6793831" y="1848072"/>
              <a:ext cx="4925088" cy="276999"/>
            </a:xfrm>
            <a:prstGeom prst="rect">
              <a:avLst/>
            </a:prstGeom>
            <a:noFill/>
          </p:spPr>
          <p:txBody>
            <a:bodyPr wrap="square">
              <a:spAutoFit/>
            </a:bodyPr>
            <a:lstStyle>
              <a:defPPr>
                <a:defRPr lang="ko-KR"/>
              </a:defPPr>
              <a:lvl1pPr algn="ctr">
                <a:spcBef>
                  <a:spcPts val="0"/>
                </a:spcBef>
                <a:spcAft>
                  <a:spcPts val="0"/>
                </a:spcAft>
                <a:defRPr sz="1200" b="1" i="0" u="none" strike="noStrike">
                  <a:solidFill>
                    <a:srgbClr val="000000"/>
                  </a:solidFill>
                  <a:effectLst/>
                  <a:latin typeface="Centaur" panose="02030504050205020304" pitchFamily="18" charset="0"/>
                </a:defRPr>
              </a:lvl1pPr>
            </a:lstStyle>
            <a:p>
              <a:r>
                <a:rPr lang="en-US" altLang="ko-KR" dirty="0"/>
                <a:t>Wind speed in Detroit and Seattle</a:t>
              </a:r>
            </a:p>
          </p:txBody>
        </p:sp>
      </p:grpSp>
      <p:grpSp>
        <p:nvGrpSpPr>
          <p:cNvPr id="8" name="Group 7">
            <a:extLst>
              <a:ext uri="{FF2B5EF4-FFF2-40B4-BE49-F238E27FC236}">
                <a16:creationId xmlns:a16="http://schemas.microsoft.com/office/drawing/2014/main" id="{023976BE-B233-F928-B5AE-FA72501B593D}"/>
              </a:ext>
            </a:extLst>
          </p:cNvPr>
          <p:cNvGrpSpPr/>
          <p:nvPr/>
        </p:nvGrpSpPr>
        <p:grpSpPr>
          <a:xfrm>
            <a:off x="940278" y="4554081"/>
            <a:ext cx="4483353" cy="1696531"/>
            <a:chOff x="940278" y="4646414"/>
            <a:chExt cx="4483353" cy="1696531"/>
          </a:xfrm>
        </p:grpSpPr>
        <p:pic>
          <p:nvPicPr>
            <p:cNvPr id="1029" name="Picture 5">
              <a:extLst>
                <a:ext uri="{FF2B5EF4-FFF2-40B4-BE49-F238E27FC236}">
                  <a16:creationId xmlns:a16="http://schemas.microsoft.com/office/drawing/2014/main" id="{50146147-05A8-0A1F-DFE2-D5A3F6F4ACDB}"/>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940278" y="4646415"/>
              <a:ext cx="4483353" cy="16965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3D635CD-B6B5-4703-D5C4-92CFB5316D8B}"/>
                </a:ext>
              </a:extLst>
            </p:cNvPr>
            <p:cNvSpPr txBox="1"/>
            <p:nvPr/>
          </p:nvSpPr>
          <p:spPr>
            <a:xfrm>
              <a:off x="963695" y="4646414"/>
              <a:ext cx="4369232" cy="276999"/>
            </a:xfrm>
            <a:prstGeom prst="rect">
              <a:avLst/>
            </a:prstGeom>
            <a:noFill/>
          </p:spPr>
          <p:txBody>
            <a:bodyPr wrap="square">
              <a:spAutoFit/>
            </a:bodyPr>
            <a:lstStyle>
              <a:defPPr>
                <a:defRPr lang="ko-KR"/>
              </a:defPPr>
              <a:lvl1pPr algn="ctr">
                <a:spcBef>
                  <a:spcPts val="0"/>
                </a:spcBef>
                <a:spcAft>
                  <a:spcPts val="0"/>
                </a:spcAft>
                <a:defRPr sz="1200" b="1" i="0" u="none" strike="noStrike">
                  <a:solidFill>
                    <a:srgbClr val="000000"/>
                  </a:solidFill>
                  <a:effectLst/>
                  <a:latin typeface="Centaur" panose="02030504050205020304" pitchFamily="18" charset="0"/>
                </a:defRPr>
              </a:lvl1pPr>
            </a:lstStyle>
            <a:p>
              <a:r>
                <a:rPr lang="en-US" altLang="ko-KR" dirty="0"/>
                <a:t>Rainfall in Detroit and Seattle</a:t>
              </a:r>
            </a:p>
          </p:txBody>
        </p:sp>
      </p:grpSp>
    </p:spTree>
    <p:extLst>
      <p:ext uri="{BB962C8B-B14F-4D97-AF65-F5344CB8AC3E}">
        <p14:creationId xmlns:p14="http://schemas.microsoft.com/office/powerpoint/2010/main" val="41610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Perfect Detroit Travel Guide for a First Time Visitor | Michigan">
            <a:extLst>
              <a:ext uri="{FF2B5EF4-FFF2-40B4-BE49-F238E27FC236}">
                <a16:creationId xmlns:a16="http://schemas.microsoft.com/office/drawing/2014/main" id="{16E8CB4F-E470-DD08-2316-86C2A2DA3652}"/>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 y="1681152"/>
            <a:ext cx="6147030" cy="44693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attle city guide: How to spend a weekend in the Pacific North West | The  Independent | The Independent">
            <a:extLst>
              <a:ext uri="{FF2B5EF4-FFF2-40B4-BE49-F238E27FC236}">
                <a16:creationId xmlns:a16="http://schemas.microsoft.com/office/drawing/2014/main" id="{1549BFD7-9BD1-9814-1B53-3C89073EF8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7030" y="1681152"/>
            <a:ext cx="6044970" cy="44693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7CDDE9-8EE6-4B3D-5AD8-D8BCC0FF12A0}"/>
              </a:ext>
            </a:extLst>
          </p:cNvPr>
          <p:cNvSpPr txBox="1"/>
          <p:nvPr/>
        </p:nvSpPr>
        <p:spPr>
          <a:xfrm>
            <a:off x="200041" y="707524"/>
            <a:ext cx="6096000"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Winter is Coming</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6094378" cy="400110"/>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Comparison of Detroit with Seattle</a:t>
            </a:r>
            <a:endParaRPr lang="en-US" altLang="ko-KR" sz="2000" b="0" dirty="0">
              <a:effectLst/>
              <a:latin typeface="Centaur" panose="02030504050205020304" pitchFamily="18" charset="0"/>
            </a:endParaRPr>
          </a:p>
        </p:txBody>
      </p:sp>
      <p:sp>
        <p:nvSpPr>
          <p:cNvPr id="4" name="Rectangle 3">
            <a:extLst>
              <a:ext uri="{FF2B5EF4-FFF2-40B4-BE49-F238E27FC236}">
                <a16:creationId xmlns:a16="http://schemas.microsoft.com/office/drawing/2014/main" id="{EDB4173B-4F2A-5B87-A65C-801922098C09}"/>
              </a:ext>
            </a:extLst>
          </p:cNvPr>
          <p:cNvSpPr/>
          <p:nvPr/>
        </p:nvSpPr>
        <p:spPr>
          <a:xfrm>
            <a:off x="0" y="1681151"/>
            <a:ext cx="12191999" cy="4469322"/>
          </a:xfrm>
          <a:prstGeom prst="rect">
            <a:avLst/>
          </a:prstGeom>
          <a:solidFill>
            <a:schemeClr val="tx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17FD53-36EA-9D19-7E83-B1F7A2522F0F}"/>
              </a:ext>
            </a:extLst>
          </p:cNvPr>
          <p:cNvSpPr txBox="1"/>
          <p:nvPr/>
        </p:nvSpPr>
        <p:spPr>
          <a:xfrm>
            <a:off x="1008884" y="1802123"/>
            <a:ext cx="3835170" cy="769441"/>
          </a:xfrm>
          <a:prstGeom prst="rect">
            <a:avLst/>
          </a:prstGeom>
          <a:noFill/>
        </p:spPr>
        <p:txBody>
          <a:bodyPr wrap="square" rtlCol="0">
            <a:spAutoFit/>
          </a:bodyPr>
          <a:lstStyle/>
          <a:p>
            <a:pPr algn="ctr"/>
            <a:r>
              <a:rPr lang="en-US" sz="4400" b="1" dirty="0">
                <a:solidFill>
                  <a:schemeClr val="bg1"/>
                </a:solidFill>
                <a:latin typeface="Centaur" panose="02030504050205020304" pitchFamily="18" charset="0"/>
              </a:rPr>
              <a:t>Detroit</a:t>
            </a:r>
          </a:p>
        </p:txBody>
      </p:sp>
      <p:sp>
        <p:nvSpPr>
          <p:cNvPr id="9" name="TextBox 8">
            <a:extLst>
              <a:ext uri="{FF2B5EF4-FFF2-40B4-BE49-F238E27FC236}">
                <a16:creationId xmlns:a16="http://schemas.microsoft.com/office/drawing/2014/main" id="{1D92A771-E243-03E2-355C-ED4D2D887757}"/>
              </a:ext>
            </a:extLst>
          </p:cNvPr>
          <p:cNvSpPr txBox="1"/>
          <p:nvPr/>
        </p:nvSpPr>
        <p:spPr>
          <a:xfrm>
            <a:off x="7251930" y="1802123"/>
            <a:ext cx="3835170" cy="769441"/>
          </a:xfrm>
          <a:prstGeom prst="rect">
            <a:avLst/>
          </a:prstGeom>
          <a:noFill/>
        </p:spPr>
        <p:txBody>
          <a:bodyPr wrap="square" rtlCol="0">
            <a:spAutoFit/>
          </a:bodyPr>
          <a:lstStyle/>
          <a:p>
            <a:pPr algn="ctr"/>
            <a:r>
              <a:rPr lang="en-US" sz="4400" b="1" dirty="0">
                <a:solidFill>
                  <a:schemeClr val="bg1"/>
                </a:solidFill>
                <a:latin typeface="Centaur" panose="02030504050205020304" pitchFamily="18" charset="0"/>
              </a:rPr>
              <a:t>Seattle</a:t>
            </a:r>
          </a:p>
        </p:txBody>
      </p:sp>
      <p:grpSp>
        <p:nvGrpSpPr>
          <p:cNvPr id="14" name="Group 13">
            <a:extLst>
              <a:ext uri="{FF2B5EF4-FFF2-40B4-BE49-F238E27FC236}">
                <a16:creationId xmlns:a16="http://schemas.microsoft.com/office/drawing/2014/main" id="{955912A4-7306-0372-EEB5-195503AC11C4}"/>
              </a:ext>
            </a:extLst>
          </p:cNvPr>
          <p:cNvGrpSpPr/>
          <p:nvPr/>
        </p:nvGrpSpPr>
        <p:grpSpPr>
          <a:xfrm>
            <a:off x="1008884" y="2617730"/>
            <a:ext cx="10078216" cy="584775"/>
            <a:chOff x="1008884" y="2617730"/>
            <a:chExt cx="10078216" cy="584775"/>
          </a:xfrm>
        </p:grpSpPr>
        <p:sp>
          <p:nvSpPr>
            <p:cNvPr id="10" name="TextBox 9">
              <a:extLst>
                <a:ext uri="{FF2B5EF4-FFF2-40B4-BE49-F238E27FC236}">
                  <a16:creationId xmlns:a16="http://schemas.microsoft.com/office/drawing/2014/main" id="{C38E4977-E741-432F-79A6-398F697BF100}"/>
                </a:ext>
              </a:extLst>
            </p:cNvPr>
            <p:cNvSpPr txBox="1"/>
            <p:nvPr/>
          </p:nvSpPr>
          <p:spPr>
            <a:xfrm>
              <a:off x="5270964" y="2694674"/>
              <a:ext cx="1752136" cy="430887"/>
            </a:xfrm>
            <a:prstGeom prst="rect">
              <a:avLst/>
            </a:prstGeom>
            <a:solidFill>
              <a:schemeClr val="tx1">
                <a:alpha val="30000"/>
              </a:schemeClr>
            </a:solidFill>
          </p:spPr>
          <p:txBody>
            <a:bodyPr wrap="square" lIns="0" tIns="91440" rIns="0" bIns="91440" rtlCol="0">
              <a:spAutoFit/>
            </a:bodyPr>
            <a:lstStyle/>
            <a:p>
              <a:pPr algn="ctr"/>
              <a:r>
                <a:rPr lang="en-US" sz="1600" dirty="0">
                  <a:solidFill>
                    <a:schemeClr val="bg1"/>
                  </a:solidFill>
                  <a:latin typeface="Centaur" panose="02030504050205020304" pitchFamily="18" charset="0"/>
                </a:rPr>
                <a:t>2020 Population</a:t>
              </a:r>
            </a:p>
          </p:txBody>
        </p:sp>
        <p:sp>
          <p:nvSpPr>
            <p:cNvPr id="12" name="TextBox 11">
              <a:extLst>
                <a:ext uri="{FF2B5EF4-FFF2-40B4-BE49-F238E27FC236}">
                  <a16:creationId xmlns:a16="http://schemas.microsoft.com/office/drawing/2014/main" id="{BC7BF291-9D7F-C14B-EF7C-3476E9503303}"/>
                </a:ext>
              </a:extLst>
            </p:cNvPr>
            <p:cNvSpPr txBox="1"/>
            <p:nvPr/>
          </p:nvSpPr>
          <p:spPr>
            <a:xfrm>
              <a:off x="1008884" y="2617730"/>
              <a:ext cx="3835170" cy="584775"/>
            </a:xfrm>
            <a:prstGeom prst="rect">
              <a:avLst/>
            </a:prstGeom>
            <a:noFill/>
          </p:spPr>
          <p:txBody>
            <a:bodyPr wrap="square" rtlCol="0">
              <a:spAutoFit/>
            </a:bodyPr>
            <a:lstStyle/>
            <a:p>
              <a:pPr algn="ctr"/>
              <a:r>
                <a:rPr lang="en-US" sz="3200" dirty="0">
                  <a:solidFill>
                    <a:schemeClr val="bg1"/>
                  </a:solidFill>
                  <a:latin typeface="Centaur" panose="02030504050205020304" pitchFamily="18" charset="0"/>
                </a:rPr>
                <a:t>672,351</a:t>
              </a:r>
            </a:p>
          </p:txBody>
        </p:sp>
        <p:sp>
          <p:nvSpPr>
            <p:cNvPr id="13" name="TextBox 12">
              <a:extLst>
                <a:ext uri="{FF2B5EF4-FFF2-40B4-BE49-F238E27FC236}">
                  <a16:creationId xmlns:a16="http://schemas.microsoft.com/office/drawing/2014/main" id="{771AF4D7-D10F-33DE-2195-61245A9DA368}"/>
                </a:ext>
              </a:extLst>
            </p:cNvPr>
            <p:cNvSpPr txBox="1"/>
            <p:nvPr/>
          </p:nvSpPr>
          <p:spPr>
            <a:xfrm>
              <a:off x="7251930" y="2617730"/>
              <a:ext cx="3835170" cy="584775"/>
            </a:xfrm>
            <a:prstGeom prst="rect">
              <a:avLst/>
            </a:prstGeom>
            <a:noFill/>
          </p:spPr>
          <p:txBody>
            <a:bodyPr wrap="square" rtlCol="0">
              <a:spAutoFit/>
            </a:bodyPr>
            <a:lstStyle/>
            <a:p>
              <a:pPr algn="ctr"/>
              <a:r>
                <a:rPr lang="en-US" sz="3200" dirty="0">
                  <a:solidFill>
                    <a:schemeClr val="bg1"/>
                  </a:solidFill>
                  <a:latin typeface="Centaur" panose="02030504050205020304" pitchFamily="18" charset="0"/>
                </a:rPr>
                <a:t>741,251</a:t>
              </a:r>
            </a:p>
          </p:txBody>
        </p:sp>
      </p:grpSp>
      <p:grpSp>
        <p:nvGrpSpPr>
          <p:cNvPr id="15" name="Group 14">
            <a:extLst>
              <a:ext uri="{FF2B5EF4-FFF2-40B4-BE49-F238E27FC236}">
                <a16:creationId xmlns:a16="http://schemas.microsoft.com/office/drawing/2014/main" id="{0A72F8C3-380E-D85E-7B15-936E6DE46C02}"/>
              </a:ext>
            </a:extLst>
          </p:cNvPr>
          <p:cNvGrpSpPr/>
          <p:nvPr/>
        </p:nvGrpSpPr>
        <p:grpSpPr>
          <a:xfrm>
            <a:off x="1008884" y="3397447"/>
            <a:ext cx="10078216" cy="584775"/>
            <a:chOff x="1008884" y="2617730"/>
            <a:chExt cx="10078216" cy="584775"/>
          </a:xfrm>
        </p:grpSpPr>
        <p:sp>
          <p:nvSpPr>
            <p:cNvPr id="16" name="TextBox 15">
              <a:extLst>
                <a:ext uri="{FF2B5EF4-FFF2-40B4-BE49-F238E27FC236}">
                  <a16:creationId xmlns:a16="http://schemas.microsoft.com/office/drawing/2014/main" id="{24CC614D-0A12-7FBE-2050-A79FFF48C60E}"/>
                </a:ext>
              </a:extLst>
            </p:cNvPr>
            <p:cNvSpPr txBox="1"/>
            <p:nvPr/>
          </p:nvSpPr>
          <p:spPr>
            <a:xfrm>
              <a:off x="5270964" y="2694674"/>
              <a:ext cx="1752136" cy="430887"/>
            </a:xfrm>
            <a:prstGeom prst="rect">
              <a:avLst/>
            </a:prstGeom>
            <a:solidFill>
              <a:schemeClr val="tx1">
                <a:alpha val="30000"/>
              </a:schemeClr>
            </a:solidFill>
          </p:spPr>
          <p:txBody>
            <a:bodyPr wrap="square" lIns="0" tIns="91440" rIns="0" bIns="91440" rtlCol="0">
              <a:spAutoFit/>
            </a:bodyPr>
            <a:lstStyle/>
            <a:p>
              <a:pPr algn="ctr"/>
              <a:r>
                <a:rPr lang="en-US" sz="1600" dirty="0">
                  <a:solidFill>
                    <a:schemeClr val="bg1"/>
                  </a:solidFill>
                  <a:latin typeface="Centaur" panose="02030504050205020304" pitchFamily="18" charset="0"/>
                </a:rPr>
                <a:t>2020 Poverty Rate</a:t>
              </a:r>
            </a:p>
          </p:txBody>
        </p:sp>
        <p:sp>
          <p:nvSpPr>
            <p:cNvPr id="17" name="TextBox 16">
              <a:extLst>
                <a:ext uri="{FF2B5EF4-FFF2-40B4-BE49-F238E27FC236}">
                  <a16:creationId xmlns:a16="http://schemas.microsoft.com/office/drawing/2014/main" id="{D9907F4F-8800-BA14-C77A-22B6BDD97F0E}"/>
                </a:ext>
              </a:extLst>
            </p:cNvPr>
            <p:cNvSpPr txBox="1"/>
            <p:nvPr/>
          </p:nvSpPr>
          <p:spPr>
            <a:xfrm>
              <a:off x="1008884" y="2617730"/>
              <a:ext cx="3835170" cy="584775"/>
            </a:xfrm>
            <a:prstGeom prst="rect">
              <a:avLst/>
            </a:prstGeom>
            <a:noFill/>
          </p:spPr>
          <p:txBody>
            <a:bodyPr wrap="square" rtlCol="0">
              <a:spAutoFit/>
            </a:bodyPr>
            <a:lstStyle/>
            <a:p>
              <a:pPr algn="ctr"/>
              <a:r>
                <a:rPr lang="en-US" sz="3200" dirty="0">
                  <a:solidFill>
                    <a:schemeClr val="bg1"/>
                  </a:solidFill>
                  <a:latin typeface="Centaur" panose="02030504050205020304" pitchFamily="18" charset="0"/>
                </a:rPr>
                <a:t>33.2%</a:t>
              </a:r>
            </a:p>
          </p:txBody>
        </p:sp>
        <p:sp>
          <p:nvSpPr>
            <p:cNvPr id="18" name="TextBox 17">
              <a:extLst>
                <a:ext uri="{FF2B5EF4-FFF2-40B4-BE49-F238E27FC236}">
                  <a16:creationId xmlns:a16="http://schemas.microsoft.com/office/drawing/2014/main" id="{814719BA-6124-464E-4CF5-0404C255A89C}"/>
                </a:ext>
              </a:extLst>
            </p:cNvPr>
            <p:cNvSpPr txBox="1"/>
            <p:nvPr/>
          </p:nvSpPr>
          <p:spPr>
            <a:xfrm>
              <a:off x="7251930" y="2617730"/>
              <a:ext cx="3835170" cy="584775"/>
            </a:xfrm>
            <a:prstGeom prst="rect">
              <a:avLst/>
            </a:prstGeom>
            <a:noFill/>
          </p:spPr>
          <p:txBody>
            <a:bodyPr wrap="square" rtlCol="0">
              <a:spAutoFit/>
            </a:bodyPr>
            <a:lstStyle/>
            <a:p>
              <a:pPr algn="ctr"/>
              <a:r>
                <a:rPr lang="en-US" sz="3200" dirty="0">
                  <a:solidFill>
                    <a:schemeClr val="bg1"/>
                  </a:solidFill>
                  <a:latin typeface="Centaur" panose="02030504050205020304" pitchFamily="18" charset="0"/>
                </a:rPr>
                <a:t>10.2%</a:t>
              </a:r>
            </a:p>
          </p:txBody>
        </p:sp>
      </p:grpSp>
      <p:grpSp>
        <p:nvGrpSpPr>
          <p:cNvPr id="19" name="Group 18">
            <a:extLst>
              <a:ext uri="{FF2B5EF4-FFF2-40B4-BE49-F238E27FC236}">
                <a16:creationId xmlns:a16="http://schemas.microsoft.com/office/drawing/2014/main" id="{5632717F-97DD-AB32-A533-08C4F871448D}"/>
              </a:ext>
            </a:extLst>
          </p:cNvPr>
          <p:cNvGrpSpPr/>
          <p:nvPr/>
        </p:nvGrpSpPr>
        <p:grpSpPr>
          <a:xfrm>
            <a:off x="1008884" y="4177164"/>
            <a:ext cx="10078216" cy="584775"/>
            <a:chOff x="1008884" y="2617730"/>
            <a:chExt cx="10078216" cy="584775"/>
          </a:xfrm>
        </p:grpSpPr>
        <p:sp>
          <p:nvSpPr>
            <p:cNvPr id="20" name="TextBox 19">
              <a:extLst>
                <a:ext uri="{FF2B5EF4-FFF2-40B4-BE49-F238E27FC236}">
                  <a16:creationId xmlns:a16="http://schemas.microsoft.com/office/drawing/2014/main" id="{F386397D-F2C8-4D88-0C15-DC10D796FFE9}"/>
                </a:ext>
              </a:extLst>
            </p:cNvPr>
            <p:cNvSpPr txBox="1"/>
            <p:nvPr/>
          </p:nvSpPr>
          <p:spPr>
            <a:xfrm>
              <a:off x="4674064" y="2694674"/>
              <a:ext cx="2945936" cy="430887"/>
            </a:xfrm>
            <a:prstGeom prst="rect">
              <a:avLst/>
            </a:prstGeom>
            <a:solidFill>
              <a:schemeClr val="tx1">
                <a:alpha val="30000"/>
              </a:schemeClr>
            </a:solidFill>
          </p:spPr>
          <p:txBody>
            <a:bodyPr wrap="square" lIns="0" tIns="91440" rIns="0" bIns="91440" rtlCol="0">
              <a:spAutoFit/>
            </a:bodyPr>
            <a:lstStyle/>
            <a:p>
              <a:pPr algn="ctr"/>
              <a:r>
                <a:rPr lang="en-US" sz="1600" dirty="0">
                  <a:solidFill>
                    <a:schemeClr val="bg1"/>
                  </a:solidFill>
                  <a:latin typeface="Centaur" panose="02030504050205020304" pitchFamily="18" charset="0"/>
                </a:rPr>
                <a:t>2020  Median Household Income</a:t>
              </a:r>
            </a:p>
          </p:txBody>
        </p:sp>
        <p:sp>
          <p:nvSpPr>
            <p:cNvPr id="21" name="TextBox 20">
              <a:extLst>
                <a:ext uri="{FF2B5EF4-FFF2-40B4-BE49-F238E27FC236}">
                  <a16:creationId xmlns:a16="http://schemas.microsoft.com/office/drawing/2014/main" id="{A7C4207C-7A8C-3071-3B39-27C4D5E71542}"/>
                </a:ext>
              </a:extLst>
            </p:cNvPr>
            <p:cNvSpPr txBox="1"/>
            <p:nvPr/>
          </p:nvSpPr>
          <p:spPr>
            <a:xfrm>
              <a:off x="1008884" y="2617730"/>
              <a:ext cx="3835170" cy="584775"/>
            </a:xfrm>
            <a:prstGeom prst="rect">
              <a:avLst/>
            </a:prstGeom>
            <a:noFill/>
          </p:spPr>
          <p:txBody>
            <a:bodyPr wrap="square" rtlCol="0">
              <a:spAutoFit/>
            </a:bodyPr>
            <a:lstStyle/>
            <a:p>
              <a:pPr algn="ctr"/>
              <a:r>
                <a:rPr lang="en-US" sz="3200" dirty="0">
                  <a:solidFill>
                    <a:schemeClr val="bg1"/>
                  </a:solidFill>
                  <a:latin typeface="Centaur" panose="02030504050205020304" pitchFamily="18" charset="0"/>
                </a:rPr>
                <a:t>$32,498</a:t>
              </a:r>
            </a:p>
          </p:txBody>
        </p:sp>
        <p:sp>
          <p:nvSpPr>
            <p:cNvPr id="22" name="TextBox 21">
              <a:extLst>
                <a:ext uri="{FF2B5EF4-FFF2-40B4-BE49-F238E27FC236}">
                  <a16:creationId xmlns:a16="http://schemas.microsoft.com/office/drawing/2014/main" id="{1B5C73ED-237A-2799-6424-2E39FF8C2EBD}"/>
                </a:ext>
              </a:extLst>
            </p:cNvPr>
            <p:cNvSpPr txBox="1"/>
            <p:nvPr/>
          </p:nvSpPr>
          <p:spPr>
            <a:xfrm>
              <a:off x="7251930" y="2617730"/>
              <a:ext cx="3835170" cy="584775"/>
            </a:xfrm>
            <a:prstGeom prst="rect">
              <a:avLst/>
            </a:prstGeom>
            <a:noFill/>
          </p:spPr>
          <p:txBody>
            <a:bodyPr wrap="square" rtlCol="0">
              <a:spAutoFit/>
            </a:bodyPr>
            <a:lstStyle/>
            <a:p>
              <a:pPr algn="ctr"/>
              <a:r>
                <a:rPr lang="en-US" sz="3200" dirty="0">
                  <a:solidFill>
                    <a:schemeClr val="bg1"/>
                  </a:solidFill>
                  <a:latin typeface="Centaur" panose="02030504050205020304" pitchFamily="18" charset="0"/>
                </a:rPr>
                <a:t>$97,185</a:t>
              </a:r>
            </a:p>
          </p:txBody>
        </p:sp>
      </p:grpSp>
      <p:grpSp>
        <p:nvGrpSpPr>
          <p:cNvPr id="23" name="Group 22">
            <a:extLst>
              <a:ext uri="{FF2B5EF4-FFF2-40B4-BE49-F238E27FC236}">
                <a16:creationId xmlns:a16="http://schemas.microsoft.com/office/drawing/2014/main" id="{716EFC4A-12DA-9DCC-8C9A-73E24041E479}"/>
              </a:ext>
            </a:extLst>
          </p:cNvPr>
          <p:cNvGrpSpPr/>
          <p:nvPr/>
        </p:nvGrpSpPr>
        <p:grpSpPr>
          <a:xfrm>
            <a:off x="1008884" y="4956882"/>
            <a:ext cx="10078216" cy="892552"/>
            <a:chOff x="1008884" y="2617730"/>
            <a:chExt cx="10078216" cy="892552"/>
          </a:xfrm>
        </p:grpSpPr>
        <p:sp>
          <p:nvSpPr>
            <p:cNvPr id="24" name="TextBox 23">
              <a:extLst>
                <a:ext uri="{FF2B5EF4-FFF2-40B4-BE49-F238E27FC236}">
                  <a16:creationId xmlns:a16="http://schemas.microsoft.com/office/drawing/2014/main" id="{710EAAF4-4A76-AC8F-9E83-D12DFEE59D05}"/>
                </a:ext>
              </a:extLst>
            </p:cNvPr>
            <p:cNvSpPr txBox="1"/>
            <p:nvPr/>
          </p:nvSpPr>
          <p:spPr>
            <a:xfrm>
              <a:off x="4674064" y="2848562"/>
              <a:ext cx="2945936" cy="430887"/>
            </a:xfrm>
            <a:prstGeom prst="rect">
              <a:avLst/>
            </a:prstGeom>
            <a:solidFill>
              <a:schemeClr val="tx1">
                <a:alpha val="30000"/>
              </a:schemeClr>
            </a:solidFill>
          </p:spPr>
          <p:txBody>
            <a:bodyPr wrap="square" lIns="0" tIns="91440" rIns="0" bIns="91440" rtlCol="0">
              <a:spAutoFit/>
            </a:bodyPr>
            <a:lstStyle/>
            <a:p>
              <a:pPr algn="ctr"/>
              <a:r>
                <a:rPr lang="en-US" sz="1600" dirty="0">
                  <a:solidFill>
                    <a:schemeClr val="bg1"/>
                  </a:solidFill>
                  <a:latin typeface="Centaur" panose="02030504050205020304" pitchFamily="18" charset="0"/>
                </a:rPr>
                <a:t>2020  Employed Population</a:t>
              </a:r>
            </a:p>
          </p:txBody>
        </p:sp>
        <p:sp>
          <p:nvSpPr>
            <p:cNvPr id="25" name="TextBox 24">
              <a:extLst>
                <a:ext uri="{FF2B5EF4-FFF2-40B4-BE49-F238E27FC236}">
                  <a16:creationId xmlns:a16="http://schemas.microsoft.com/office/drawing/2014/main" id="{46205999-9898-A237-0DF0-47A86177FE82}"/>
                </a:ext>
              </a:extLst>
            </p:cNvPr>
            <p:cNvSpPr txBox="1"/>
            <p:nvPr/>
          </p:nvSpPr>
          <p:spPr>
            <a:xfrm>
              <a:off x="1008884" y="2617730"/>
              <a:ext cx="3835170" cy="892552"/>
            </a:xfrm>
            <a:prstGeom prst="rect">
              <a:avLst/>
            </a:prstGeom>
            <a:noFill/>
          </p:spPr>
          <p:txBody>
            <a:bodyPr wrap="square" rtlCol="0">
              <a:spAutoFit/>
            </a:bodyPr>
            <a:lstStyle/>
            <a:p>
              <a:pPr algn="ctr"/>
              <a:r>
                <a:rPr lang="en-US" sz="3200" dirty="0">
                  <a:solidFill>
                    <a:schemeClr val="bg1"/>
                  </a:solidFill>
                  <a:latin typeface="Centaur" panose="02030504050205020304" pitchFamily="18" charset="0"/>
                </a:rPr>
                <a:t>243,926</a:t>
              </a:r>
            </a:p>
            <a:p>
              <a:pPr algn="ctr"/>
              <a:r>
                <a:rPr lang="en-US" dirty="0">
                  <a:solidFill>
                    <a:schemeClr val="bg1"/>
                  </a:solidFill>
                  <a:latin typeface="Centaur" panose="02030504050205020304" pitchFamily="18" charset="0"/>
                </a:rPr>
                <a:t>(36.3%)</a:t>
              </a:r>
              <a:endParaRPr lang="en-US" sz="3200" dirty="0">
                <a:solidFill>
                  <a:schemeClr val="bg1"/>
                </a:solidFill>
                <a:latin typeface="Centaur" panose="02030504050205020304" pitchFamily="18" charset="0"/>
              </a:endParaRPr>
            </a:p>
          </p:txBody>
        </p:sp>
        <p:sp>
          <p:nvSpPr>
            <p:cNvPr id="26" name="TextBox 25">
              <a:extLst>
                <a:ext uri="{FF2B5EF4-FFF2-40B4-BE49-F238E27FC236}">
                  <a16:creationId xmlns:a16="http://schemas.microsoft.com/office/drawing/2014/main" id="{68361326-4396-A4F3-0345-4740EE7F5F3F}"/>
                </a:ext>
              </a:extLst>
            </p:cNvPr>
            <p:cNvSpPr txBox="1"/>
            <p:nvPr/>
          </p:nvSpPr>
          <p:spPr>
            <a:xfrm>
              <a:off x="7251930" y="2617730"/>
              <a:ext cx="3835170" cy="892552"/>
            </a:xfrm>
            <a:prstGeom prst="rect">
              <a:avLst/>
            </a:prstGeom>
            <a:noFill/>
          </p:spPr>
          <p:txBody>
            <a:bodyPr wrap="square" rtlCol="0">
              <a:spAutoFit/>
            </a:bodyPr>
            <a:lstStyle/>
            <a:p>
              <a:pPr algn="ctr"/>
              <a:r>
                <a:rPr lang="en-US" sz="3200" dirty="0">
                  <a:solidFill>
                    <a:schemeClr val="bg1"/>
                  </a:solidFill>
                  <a:latin typeface="Centaur" panose="02030504050205020304" pitchFamily="18" charset="0"/>
                </a:rPr>
                <a:t>455,772</a:t>
              </a:r>
            </a:p>
            <a:p>
              <a:pPr algn="ctr"/>
              <a:r>
                <a:rPr lang="en-US" dirty="0">
                  <a:solidFill>
                    <a:schemeClr val="bg1"/>
                  </a:solidFill>
                  <a:latin typeface="Centaur" panose="02030504050205020304" pitchFamily="18" charset="0"/>
                </a:rPr>
                <a:t>(61.5%)</a:t>
              </a:r>
              <a:endParaRPr lang="en-US" sz="3200" dirty="0">
                <a:solidFill>
                  <a:schemeClr val="bg1"/>
                </a:solidFill>
                <a:latin typeface="Centaur" panose="02030504050205020304" pitchFamily="18" charset="0"/>
              </a:endParaRPr>
            </a:p>
          </p:txBody>
        </p:sp>
      </p:grpSp>
      <p:grpSp>
        <p:nvGrpSpPr>
          <p:cNvPr id="29" name="Group 28">
            <a:extLst>
              <a:ext uri="{FF2B5EF4-FFF2-40B4-BE49-F238E27FC236}">
                <a16:creationId xmlns:a16="http://schemas.microsoft.com/office/drawing/2014/main" id="{C4004447-A6CD-0F09-A6D4-5EE4076BFF57}"/>
              </a:ext>
            </a:extLst>
          </p:cNvPr>
          <p:cNvGrpSpPr/>
          <p:nvPr/>
        </p:nvGrpSpPr>
        <p:grpSpPr>
          <a:xfrm>
            <a:off x="5270964" y="3023960"/>
            <a:ext cx="1752136" cy="533136"/>
            <a:chOff x="5270964" y="3023960"/>
            <a:chExt cx="1752136" cy="533136"/>
          </a:xfrm>
        </p:grpSpPr>
        <p:sp>
          <p:nvSpPr>
            <p:cNvPr id="27" name="Isosceles Triangle 26">
              <a:extLst>
                <a:ext uri="{FF2B5EF4-FFF2-40B4-BE49-F238E27FC236}">
                  <a16:creationId xmlns:a16="http://schemas.microsoft.com/office/drawing/2014/main" id="{0EE5E6C2-E7A3-C61A-5E0A-503456AAD1B6}"/>
                </a:ext>
              </a:extLst>
            </p:cNvPr>
            <p:cNvSpPr/>
            <p:nvPr/>
          </p:nvSpPr>
          <p:spPr>
            <a:xfrm rot="10800000">
              <a:off x="5670782" y="3069699"/>
              <a:ext cx="952500" cy="487397"/>
            </a:xfrm>
            <a:prstGeom prst="triangle">
              <a:avLst/>
            </a:prstGeom>
            <a:solidFill>
              <a:srgbClr val="AA2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CB57943-29CA-8892-55E6-C42C688D8614}"/>
                </a:ext>
              </a:extLst>
            </p:cNvPr>
            <p:cNvSpPr txBox="1"/>
            <p:nvPr/>
          </p:nvSpPr>
          <p:spPr>
            <a:xfrm>
              <a:off x="5270964" y="3023960"/>
              <a:ext cx="1752136" cy="369332"/>
            </a:xfrm>
            <a:prstGeom prst="rect">
              <a:avLst/>
            </a:prstGeom>
            <a:noFill/>
          </p:spPr>
          <p:txBody>
            <a:bodyPr wrap="square" lIns="0" tIns="0" rIns="0" bIns="0" rtlCol="0">
              <a:spAutoFit/>
            </a:bodyPr>
            <a:lstStyle/>
            <a:p>
              <a:pPr algn="ctr"/>
              <a:r>
                <a:rPr lang="en-US" sz="2400" b="1" dirty="0">
                  <a:solidFill>
                    <a:schemeClr val="bg1"/>
                  </a:solidFill>
                  <a:latin typeface="Centaur" panose="02030504050205020304" pitchFamily="18" charset="0"/>
                </a:rPr>
                <a:t>-68,900</a:t>
              </a:r>
            </a:p>
          </p:txBody>
        </p:sp>
      </p:grpSp>
      <p:grpSp>
        <p:nvGrpSpPr>
          <p:cNvPr id="30" name="Group 29">
            <a:extLst>
              <a:ext uri="{FF2B5EF4-FFF2-40B4-BE49-F238E27FC236}">
                <a16:creationId xmlns:a16="http://schemas.microsoft.com/office/drawing/2014/main" id="{33FBFF03-4C2B-D3B8-4DFD-3F018068C8F8}"/>
              </a:ext>
            </a:extLst>
          </p:cNvPr>
          <p:cNvGrpSpPr/>
          <p:nvPr/>
        </p:nvGrpSpPr>
        <p:grpSpPr>
          <a:xfrm>
            <a:off x="5270964" y="3775616"/>
            <a:ext cx="1752136" cy="487397"/>
            <a:chOff x="5270964" y="3012549"/>
            <a:chExt cx="1752136" cy="487397"/>
          </a:xfrm>
        </p:grpSpPr>
        <p:sp>
          <p:nvSpPr>
            <p:cNvPr id="31" name="Isosceles Triangle 30">
              <a:extLst>
                <a:ext uri="{FF2B5EF4-FFF2-40B4-BE49-F238E27FC236}">
                  <a16:creationId xmlns:a16="http://schemas.microsoft.com/office/drawing/2014/main" id="{6ABBEFF3-20BB-8EC6-9EC9-AC4A1B629222}"/>
                </a:ext>
              </a:extLst>
            </p:cNvPr>
            <p:cNvSpPr/>
            <p:nvPr/>
          </p:nvSpPr>
          <p:spPr>
            <a:xfrm>
              <a:off x="5670782" y="3012549"/>
              <a:ext cx="952500" cy="487397"/>
            </a:xfrm>
            <a:prstGeom prst="triangle">
              <a:avLst/>
            </a:prstGeom>
            <a:solidFill>
              <a:srgbClr val="AA2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EC92B867-8551-D165-B1C5-0C04AA6A6F40}"/>
                </a:ext>
              </a:extLst>
            </p:cNvPr>
            <p:cNvSpPr txBox="1"/>
            <p:nvPr/>
          </p:nvSpPr>
          <p:spPr>
            <a:xfrm>
              <a:off x="5270964" y="3023960"/>
              <a:ext cx="1752136" cy="369332"/>
            </a:xfrm>
            <a:prstGeom prst="rect">
              <a:avLst/>
            </a:prstGeom>
            <a:noFill/>
          </p:spPr>
          <p:txBody>
            <a:bodyPr wrap="square" lIns="0" tIns="0" rIns="0" bIns="0" rtlCol="0">
              <a:spAutoFit/>
            </a:bodyPr>
            <a:lstStyle/>
            <a:p>
              <a:pPr algn="ctr"/>
              <a:r>
                <a:rPr lang="en-US" sz="2400" b="1" dirty="0">
                  <a:solidFill>
                    <a:schemeClr val="bg1"/>
                  </a:solidFill>
                  <a:latin typeface="Centaur" panose="02030504050205020304" pitchFamily="18" charset="0"/>
                </a:rPr>
                <a:t>23.0%p</a:t>
              </a:r>
            </a:p>
          </p:txBody>
        </p:sp>
      </p:grpSp>
      <p:grpSp>
        <p:nvGrpSpPr>
          <p:cNvPr id="1030" name="Group 1029">
            <a:extLst>
              <a:ext uri="{FF2B5EF4-FFF2-40B4-BE49-F238E27FC236}">
                <a16:creationId xmlns:a16="http://schemas.microsoft.com/office/drawing/2014/main" id="{28DC5857-B795-2E05-F5E3-7523C3BA3376}"/>
              </a:ext>
            </a:extLst>
          </p:cNvPr>
          <p:cNvGrpSpPr/>
          <p:nvPr/>
        </p:nvGrpSpPr>
        <p:grpSpPr>
          <a:xfrm>
            <a:off x="5270964" y="4582134"/>
            <a:ext cx="1752136" cy="533136"/>
            <a:chOff x="5270964" y="3023960"/>
            <a:chExt cx="1752136" cy="533136"/>
          </a:xfrm>
        </p:grpSpPr>
        <p:sp>
          <p:nvSpPr>
            <p:cNvPr id="1031" name="Isosceles Triangle 1030">
              <a:extLst>
                <a:ext uri="{FF2B5EF4-FFF2-40B4-BE49-F238E27FC236}">
                  <a16:creationId xmlns:a16="http://schemas.microsoft.com/office/drawing/2014/main" id="{2955D06E-103B-F270-6FF1-286E98E8A222}"/>
                </a:ext>
              </a:extLst>
            </p:cNvPr>
            <p:cNvSpPr/>
            <p:nvPr/>
          </p:nvSpPr>
          <p:spPr>
            <a:xfrm rot="10800000">
              <a:off x="5670782" y="3069699"/>
              <a:ext cx="952500" cy="487397"/>
            </a:xfrm>
            <a:prstGeom prst="triangle">
              <a:avLst/>
            </a:prstGeom>
            <a:solidFill>
              <a:srgbClr val="AA2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456E8662-DC91-A6DB-3E46-9C36D0F81832}"/>
                </a:ext>
              </a:extLst>
            </p:cNvPr>
            <p:cNvSpPr txBox="1"/>
            <p:nvPr/>
          </p:nvSpPr>
          <p:spPr>
            <a:xfrm>
              <a:off x="5270964" y="3023960"/>
              <a:ext cx="1752136" cy="369332"/>
            </a:xfrm>
            <a:prstGeom prst="rect">
              <a:avLst/>
            </a:prstGeom>
            <a:noFill/>
          </p:spPr>
          <p:txBody>
            <a:bodyPr wrap="square" lIns="0" tIns="0" rIns="0" bIns="0" rtlCol="0">
              <a:spAutoFit/>
            </a:bodyPr>
            <a:lstStyle/>
            <a:p>
              <a:pPr algn="ctr"/>
              <a:r>
                <a:rPr lang="en-US" sz="2400" b="1" dirty="0">
                  <a:solidFill>
                    <a:schemeClr val="bg1"/>
                  </a:solidFill>
                  <a:latin typeface="Centaur" panose="02030504050205020304" pitchFamily="18" charset="0"/>
                </a:rPr>
                <a:t>$ -211,846</a:t>
              </a:r>
            </a:p>
          </p:txBody>
        </p:sp>
      </p:grpSp>
      <p:grpSp>
        <p:nvGrpSpPr>
          <p:cNvPr id="1033" name="Group 1032">
            <a:extLst>
              <a:ext uri="{FF2B5EF4-FFF2-40B4-BE49-F238E27FC236}">
                <a16:creationId xmlns:a16="http://schemas.microsoft.com/office/drawing/2014/main" id="{59514C68-6184-78EF-68A1-83811579B25A}"/>
              </a:ext>
            </a:extLst>
          </p:cNvPr>
          <p:cNvGrpSpPr/>
          <p:nvPr/>
        </p:nvGrpSpPr>
        <p:grpSpPr>
          <a:xfrm>
            <a:off x="5270964" y="5541046"/>
            <a:ext cx="1752136" cy="533136"/>
            <a:chOff x="5270964" y="3023960"/>
            <a:chExt cx="1752136" cy="533136"/>
          </a:xfrm>
        </p:grpSpPr>
        <p:sp>
          <p:nvSpPr>
            <p:cNvPr id="1034" name="Isosceles Triangle 1033">
              <a:extLst>
                <a:ext uri="{FF2B5EF4-FFF2-40B4-BE49-F238E27FC236}">
                  <a16:creationId xmlns:a16="http://schemas.microsoft.com/office/drawing/2014/main" id="{BBCA47C9-22DA-4404-B680-544A50024652}"/>
                </a:ext>
              </a:extLst>
            </p:cNvPr>
            <p:cNvSpPr/>
            <p:nvPr/>
          </p:nvSpPr>
          <p:spPr>
            <a:xfrm rot="10800000">
              <a:off x="5670782" y="3069699"/>
              <a:ext cx="952500" cy="487397"/>
            </a:xfrm>
            <a:prstGeom prst="triangle">
              <a:avLst/>
            </a:prstGeom>
            <a:solidFill>
              <a:srgbClr val="AA2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A19C665A-8BDC-98C5-ED51-55142F0F4249}"/>
                </a:ext>
              </a:extLst>
            </p:cNvPr>
            <p:cNvSpPr txBox="1"/>
            <p:nvPr/>
          </p:nvSpPr>
          <p:spPr>
            <a:xfrm>
              <a:off x="5270964" y="3023960"/>
              <a:ext cx="1752136" cy="369332"/>
            </a:xfrm>
            <a:prstGeom prst="rect">
              <a:avLst/>
            </a:prstGeom>
            <a:noFill/>
          </p:spPr>
          <p:txBody>
            <a:bodyPr wrap="square" lIns="0" tIns="0" rIns="0" bIns="0" rtlCol="0">
              <a:spAutoFit/>
            </a:bodyPr>
            <a:lstStyle/>
            <a:p>
              <a:pPr algn="ctr"/>
              <a:r>
                <a:rPr lang="en-US" sz="2400" b="1" dirty="0">
                  <a:solidFill>
                    <a:schemeClr val="bg1"/>
                  </a:solidFill>
                  <a:latin typeface="Centaur" panose="02030504050205020304" pitchFamily="18" charset="0"/>
                </a:rPr>
                <a:t>-25.2%p</a:t>
              </a:r>
            </a:p>
          </p:txBody>
        </p:sp>
      </p:grpSp>
    </p:spTree>
    <p:extLst>
      <p:ext uri="{BB962C8B-B14F-4D97-AF65-F5344CB8AC3E}">
        <p14:creationId xmlns:p14="http://schemas.microsoft.com/office/powerpoint/2010/main" val="101218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1" y="707524"/>
            <a:ext cx="6096000"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Winter is Coming</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1" y="1230744"/>
            <a:ext cx="8912157" cy="677108"/>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What makes Detroit to dark – Social divided of Racial</a:t>
            </a:r>
          </a:p>
          <a:p>
            <a:pPr rtl="0">
              <a:spcBef>
                <a:spcPts val="0"/>
              </a:spcBef>
              <a:spcAft>
                <a:spcPts val="0"/>
              </a:spcAft>
            </a:pPr>
            <a:r>
              <a:rPr lang="en-US" altLang="ko-KR" dirty="0">
                <a:latin typeface="Centaur" panose="02030504050205020304" pitchFamily="18" charset="0"/>
              </a:rPr>
              <a:t>After</a:t>
            </a:r>
            <a:r>
              <a:rPr lang="ko-KR" altLang="en-US" dirty="0">
                <a:latin typeface="Centaur" panose="02030504050205020304" pitchFamily="18" charset="0"/>
              </a:rPr>
              <a:t> </a:t>
            </a:r>
            <a:r>
              <a:rPr lang="en-US" altLang="ko-KR" dirty="0">
                <a:latin typeface="Centaur" panose="02030504050205020304" pitchFamily="18" charset="0"/>
              </a:rPr>
              <a:t>the</a:t>
            </a:r>
            <a:r>
              <a:rPr lang="ko-KR" altLang="en-US" dirty="0">
                <a:latin typeface="Centaur" panose="02030504050205020304" pitchFamily="18" charset="0"/>
              </a:rPr>
              <a:t> </a:t>
            </a:r>
            <a:r>
              <a:rPr lang="en-US" altLang="ko-KR" dirty="0">
                <a:latin typeface="Centaur" panose="02030504050205020304" pitchFamily="18" charset="0"/>
              </a:rPr>
              <a:t>fall</a:t>
            </a:r>
            <a:r>
              <a:rPr lang="ko-KR" altLang="en-US" dirty="0">
                <a:latin typeface="Centaur" panose="02030504050205020304" pitchFamily="18" charset="0"/>
              </a:rPr>
              <a:t> </a:t>
            </a:r>
            <a:r>
              <a:rPr lang="en-US" altLang="ko-KR" dirty="0">
                <a:latin typeface="Centaur" panose="02030504050205020304" pitchFamily="18" charset="0"/>
              </a:rPr>
              <a:t>of</a:t>
            </a:r>
            <a:r>
              <a:rPr lang="ko-KR" altLang="en-US" dirty="0">
                <a:latin typeface="Centaur" panose="02030504050205020304" pitchFamily="18" charset="0"/>
              </a:rPr>
              <a:t> </a:t>
            </a:r>
            <a:r>
              <a:rPr lang="en-US" altLang="ko-KR" dirty="0">
                <a:latin typeface="Centaur" panose="02030504050205020304" pitchFamily="18" charset="0"/>
              </a:rPr>
              <a:t>the</a:t>
            </a:r>
            <a:r>
              <a:rPr lang="ko-KR" altLang="en-US" dirty="0">
                <a:latin typeface="Centaur" panose="02030504050205020304" pitchFamily="18" charset="0"/>
              </a:rPr>
              <a:t> </a:t>
            </a:r>
            <a:r>
              <a:rPr lang="en-US" altLang="ko-KR" dirty="0">
                <a:latin typeface="Centaur" panose="02030504050205020304" pitchFamily="18" charset="0"/>
              </a:rPr>
              <a:t>automobile</a:t>
            </a:r>
            <a:r>
              <a:rPr lang="ko-KR" altLang="en-US" dirty="0">
                <a:latin typeface="Centaur" panose="02030504050205020304" pitchFamily="18" charset="0"/>
              </a:rPr>
              <a:t> </a:t>
            </a:r>
            <a:r>
              <a:rPr lang="en-US" altLang="ko-KR" dirty="0">
                <a:latin typeface="Centaur" panose="02030504050205020304" pitchFamily="18" charset="0"/>
              </a:rPr>
              <a:t>industries and 1967 Detroit riot, white people left.</a:t>
            </a:r>
            <a:endParaRPr lang="en-US" altLang="ko-KR" b="0" dirty="0">
              <a:effectLst/>
              <a:latin typeface="Centaur" panose="02030504050205020304" pitchFamily="18" charset="0"/>
            </a:endParaRPr>
          </a:p>
        </p:txBody>
      </p:sp>
      <p:pic>
        <p:nvPicPr>
          <p:cNvPr id="2050" name="Picture 2" descr="Detroit race geography map, 1990-2010">
            <a:extLst>
              <a:ext uri="{FF2B5EF4-FFF2-40B4-BE49-F238E27FC236}">
                <a16:creationId xmlns:a16="http://schemas.microsoft.com/office/drawing/2014/main" id="{CCE80185-8D77-AD12-0264-7CFF816609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05787" y="1972950"/>
            <a:ext cx="5416471" cy="44516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hart 9">
            <a:extLst>
              <a:ext uri="{FF2B5EF4-FFF2-40B4-BE49-F238E27FC236}">
                <a16:creationId xmlns:a16="http://schemas.microsoft.com/office/drawing/2014/main" id="{B76914A1-B03D-E084-3C0D-0A1A283BE53E}"/>
              </a:ext>
            </a:extLst>
          </p:cNvPr>
          <p:cNvGraphicFramePr>
            <a:graphicFrameLocks/>
          </p:cNvGraphicFramePr>
          <p:nvPr>
            <p:extLst>
              <p:ext uri="{D42A27DB-BD31-4B8C-83A1-F6EECF244321}">
                <p14:modId xmlns:p14="http://schemas.microsoft.com/office/powerpoint/2010/main" val="4172210457"/>
              </p:ext>
            </p:extLst>
          </p:nvPr>
        </p:nvGraphicFramePr>
        <p:xfrm>
          <a:off x="498541" y="1972950"/>
          <a:ext cx="5892734" cy="44516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82237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1" y="707524"/>
            <a:ext cx="6096000"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Winter is Coming</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1" y="1230744"/>
            <a:ext cx="11493418" cy="400110"/>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Detroit Economy </a:t>
            </a:r>
            <a:r>
              <a:rPr lang="en-US" altLang="ko-KR" sz="2000" dirty="0">
                <a:solidFill>
                  <a:srgbClr val="000000"/>
                </a:solidFill>
                <a:latin typeface="Centaur" panose="02030504050205020304" pitchFamily="18" charset="0"/>
              </a:rPr>
              <a:t>fell, and CBD was in decline with full of abandoned houses. </a:t>
            </a:r>
            <a:endParaRPr lang="en-US" altLang="ko-KR" sz="2000" b="0" dirty="0">
              <a:effectLst/>
              <a:latin typeface="Centaur" panose="02030504050205020304" pitchFamily="18" charset="0"/>
            </a:endParaRPr>
          </a:p>
        </p:txBody>
      </p:sp>
      <p:pic>
        <p:nvPicPr>
          <p:cNvPr id="3" name="Picture 2">
            <a:extLst>
              <a:ext uri="{FF2B5EF4-FFF2-40B4-BE49-F238E27FC236}">
                <a16:creationId xmlns:a16="http://schemas.microsoft.com/office/drawing/2014/main" id="{31D2615D-854B-77BB-EE46-5AC2CAFD6449}"/>
              </a:ext>
            </a:extLst>
          </p:cNvPr>
          <p:cNvPicPr>
            <a:picLocks noChangeAspect="1"/>
          </p:cNvPicPr>
          <p:nvPr/>
        </p:nvPicPr>
        <p:blipFill>
          <a:blip r:embed="rId2"/>
          <a:stretch>
            <a:fillRect/>
          </a:stretch>
        </p:blipFill>
        <p:spPr>
          <a:xfrm>
            <a:off x="7896226" y="1690894"/>
            <a:ext cx="4106260" cy="4997672"/>
          </a:xfrm>
          <a:prstGeom prst="rect">
            <a:avLst/>
          </a:prstGeom>
        </p:spPr>
      </p:pic>
      <p:pic>
        <p:nvPicPr>
          <p:cNvPr id="3074" name="Picture 2" descr="Metro Detroit charities fear for homeless in extreme cold">
            <a:extLst>
              <a:ext uri="{FF2B5EF4-FFF2-40B4-BE49-F238E27FC236}">
                <a16:creationId xmlns:a16="http://schemas.microsoft.com/office/drawing/2014/main" id="{CB61BAB8-981D-83DF-7028-7CC8073742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8541" y="1685272"/>
            <a:ext cx="6988109" cy="466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76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1" y="707524"/>
            <a:ext cx="6096000" cy="523220"/>
          </a:xfrm>
          <a:prstGeom prst="rect">
            <a:avLst/>
          </a:prstGeom>
          <a:noFill/>
        </p:spPr>
        <p:txBody>
          <a:bodyPr wrap="square">
            <a:spAutoFit/>
          </a:bodyPr>
          <a:lstStyle/>
          <a:p>
            <a:pPr rtl="0">
              <a:spcBef>
                <a:spcPts val="0"/>
              </a:spcBef>
              <a:spcAft>
                <a:spcPts val="0"/>
              </a:spcAft>
            </a:pPr>
            <a:r>
              <a:rPr lang="en-US" altLang="ko-KR" sz="2800" b="0" i="0" u="none" strike="noStrike" dirty="0">
                <a:solidFill>
                  <a:srgbClr val="000000"/>
                </a:solidFill>
                <a:effectLst/>
                <a:latin typeface="Centaur" panose="02030504050205020304" pitchFamily="18" charset="0"/>
                <a:ea typeface="PMingLiU" panose="02020500000000000000" pitchFamily="18" charset="-120"/>
              </a:rPr>
              <a:t>Who we are?</a:t>
            </a:r>
            <a:endParaRPr lang="en-US" altLang="ko-KR" sz="2800" b="0" dirty="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6094378" cy="400110"/>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About TEP</a:t>
            </a:r>
            <a:endParaRPr lang="en-US" altLang="ko-KR" sz="2000" b="0" dirty="0">
              <a:effectLst/>
              <a:latin typeface="Centaur" panose="02030504050205020304" pitchFamily="18" charset="0"/>
            </a:endParaRPr>
          </a:p>
        </p:txBody>
      </p:sp>
      <p:pic>
        <p:nvPicPr>
          <p:cNvPr id="2050" name="Picture 2">
            <a:extLst>
              <a:ext uri="{FF2B5EF4-FFF2-40B4-BE49-F238E27FC236}">
                <a16:creationId xmlns:a16="http://schemas.microsoft.com/office/drawing/2014/main" id="{F9CF37E1-9672-A89A-7CE2-A203F1082A3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72400" y="821825"/>
            <a:ext cx="4190983" cy="558797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FB574A-71D8-0F36-BEC5-014113746491}"/>
              </a:ext>
            </a:extLst>
          </p:cNvPr>
          <p:cNvSpPr txBox="1"/>
          <p:nvPr/>
        </p:nvSpPr>
        <p:spPr>
          <a:xfrm>
            <a:off x="847545" y="1808579"/>
            <a:ext cx="6094562" cy="707886"/>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r>
              <a:rPr lang="en-US" altLang="ko-KR" dirty="0"/>
              <a:t>More than 550,000 people experience homelessness on a given night in the United States and roughly 10,000 live in Michigan.</a:t>
            </a:r>
            <a:endParaRPr lang="ko-KR" altLang="en-US" dirty="0"/>
          </a:p>
        </p:txBody>
      </p:sp>
      <p:sp>
        <p:nvSpPr>
          <p:cNvPr id="11" name="TextBox 10">
            <a:extLst>
              <a:ext uri="{FF2B5EF4-FFF2-40B4-BE49-F238E27FC236}">
                <a16:creationId xmlns:a16="http://schemas.microsoft.com/office/drawing/2014/main" id="{F358B919-87EB-9EA8-9924-D256196F93D5}"/>
              </a:ext>
            </a:extLst>
          </p:cNvPr>
          <p:cNvSpPr txBox="1"/>
          <p:nvPr/>
        </p:nvSpPr>
        <p:spPr>
          <a:xfrm>
            <a:off x="847545" y="4260215"/>
            <a:ext cx="6094562" cy="830997"/>
          </a:xfrm>
          <a:prstGeom prst="rect">
            <a:avLst/>
          </a:prstGeom>
          <a:noFill/>
        </p:spPr>
        <p:txBody>
          <a:bodyPr wrap="square">
            <a:spAutoFit/>
          </a:bodyPr>
          <a:lstStyle>
            <a:defPPr>
              <a:defRPr lang="ko-KR"/>
            </a:defPPr>
            <a:lvl1pPr algn="ctr">
              <a:spcBef>
                <a:spcPts val="0"/>
              </a:spcBef>
              <a:spcAft>
                <a:spcPts val="0"/>
              </a:spcAft>
              <a:defRPr sz="2000" b="0" i="0" u="none" strike="noStrike">
                <a:solidFill>
                  <a:srgbClr val="000000"/>
                </a:solidFill>
                <a:effectLst/>
                <a:latin typeface="Centaur" panose="02030504050205020304" pitchFamily="18" charset="0"/>
              </a:defRPr>
            </a:lvl1pPr>
          </a:lstStyle>
          <a:p>
            <a:r>
              <a:rPr lang="en-US" altLang="ko-KR" sz="4400" dirty="0"/>
              <a:t>And they are </a:t>
            </a:r>
            <a:r>
              <a:rPr lang="en-US" altLang="ko-KR" sz="4800" dirty="0"/>
              <a:t>Empowered</a:t>
            </a:r>
            <a:r>
              <a:rPr lang="en-US" altLang="ko-KR" sz="4400" dirty="0"/>
              <a:t>.</a:t>
            </a:r>
          </a:p>
        </p:txBody>
      </p:sp>
      <p:sp>
        <p:nvSpPr>
          <p:cNvPr id="2" name="TextBox 1">
            <a:extLst>
              <a:ext uri="{FF2B5EF4-FFF2-40B4-BE49-F238E27FC236}">
                <a16:creationId xmlns:a16="http://schemas.microsoft.com/office/drawing/2014/main" id="{4ADCEF88-3C83-6998-F721-BE5C9464B7F8}"/>
              </a:ext>
            </a:extLst>
          </p:cNvPr>
          <p:cNvSpPr txBox="1"/>
          <p:nvPr/>
        </p:nvSpPr>
        <p:spPr>
          <a:xfrm>
            <a:off x="847545" y="3163536"/>
            <a:ext cx="6094562" cy="707886"/>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dirty="0"/>
              <a:t>In the world we see, women, children and families living in poverty are no longer victims. </a:t>
            </a:r>
          </a:p>
        </p:txBody>
      </p:sp>
    </p:spTree>
    <p:extLst>
      <p:ext uri="{BB962C8B-B14F-4D97-AF65-F5344CB8AC3E}">
        <p14:creationId xmlns:p14="http://schemas.microsoft.com/office/powerpoint/2010/main" val="456380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1" y="707524"/>
            <a:ext cx="6096000"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What we do?</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6094378" cy="400110"/>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About TEP’s activities for Detroit</a:t>
            </a:r>
            <a:endParaRPr lang="en-US" altLang="ko-KR" sz="2000" b="0" dirty="0">
              <a:effectLst/>
              <a:latin typeface="Centaur" panose="02030504050205020304" pitchFamily="18" charset="0"/>
            </a:endParaRPr>
          </a:p>
        </p:txBody>
      </p:sp>
      <p:sp>
        <p:nvSpPr>
          <p:cNvPr id="2" name="TextBox 1">
            <a:extLst>
              <a:ext uri="{FF2B5EF4-FFF2-40B4-BE49-F238E27FC236}">
                <a16:creationId xmlns:a16="http://schemas.microsoft.com/office/drawing/2014/main" id="{95C39D1E-F8AE-9FB3-4222-4E1156867CA4}"/>
              </a:ext>
            </a:extLst>
          </p:cNvPr>
          <p:cNvSpPr txBox="1"/>
          <p:nvPr/>
        </p:nvSpPr>
        <p:spPr>
          <a:xfrm>
            <a:off x="1108371" y="1802917"/>
            <a:ext cx="9975259" cy="400110"/>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b="1" dirty="0"/>
              <a:t>The Empowerment Plan creates significant economic impact</a:t>
            </a:r>
            <a:endParaRPr lang="ko-KR" altLang="en-US" b="1" dirty="0"/>
          </a:p>
        </p:txBody>
      </p:sp>
      <p:sp>
        <p:nvSpPr>
          <p:cNvPr id="8" name="TextBox 7">
            <a:extLst>
              <a:ext uri="{FF2B5EF4-FFF2-40B4-BE49-F238E27FC236}">
                <a16:creationId xmlns:a16="http://schemas.microsoft.com/office/drawing/2014/main" id="{F2E042E7-98B7-9F8C-532C-D8421EABFD6C}"/>
              </a:ext>
            </a:extLst>
          </p:cNvPr>
          <p:cNvSpPr txBox="1"/>
          <p:nvPr/>
        </p:nvSpPr>
        <p:spPr>
          <a:xfrm>
            <a:off x="1108371" y="2407974"/>
            <a:ext cx="9975259" cy="400110"/>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dirty="0"/>
              <a:t>Our Paid-to-Learn Model</a:t>
            </a:r>
            <a:endParaRPr lang="ko-KR" altLang="en-US" dirty="0"/>
          </a:p>
        </p:txBody>
      </p:sp>
      <p:pic>
        <p:nvPicPr>
          <p:cNvPr id="10" name="Graphic 9" descr="Clock with solid fill">
            <a:extLst>
              <a:ext uri="{FF2B5EF4-FFF2-40B4-BE49-F238E27FC236}">
                <a16:creationId xmlns:a16="http://schemas.microsoft.com/office/drawing/2014/main" id="{51C1478D-69BF-11C9-918F-F98775E7787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11614" y="3207789"/>
            <a:ext cx="567771" cy="567771"/>
          </a:xfrm>
          <a:prstGeom prst="rect">
            <a:avLst/>
          </a:prstGeom>
        </p:spPr>
      </p:pic>
      <p:pic>
        <p:nvPicPr>
          <p:cNvPr id="12" name="Graphic 11" descr="Home with solid fill">
            <a:extLst>
              <a:ext uri="{FF2B5EF4-FFF2-40B4-BE49-F238E27FC236}">
                <a16:creationId xmlns:a16="http://schemas.microsoft.com/office/drawing/2014/main" id="{D71D9182-3F3E-69C4-CD12-C58EFA45ACF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12614" y="3207789"/>
            <a:ext cx="567771" cy="567771"/>
          </a:xfrm>
          <a:prstGeom prst="rect">
            <a:avLst/>
          </a:prstGeom>
        </p:spPr>
      </p:pic>
      <p:pic>
        <p:nvPicPr>
          <p:cNvPr id="14" name="Graphic 13" descr="Philanthropy with solid fill">
            <a:extLst>
              <a:ext uri="{FF2B5EF4-FFF2-40B4-BE49-F238E27FC236}">
                <a16:creationId xmlns:a16="http://schemas.microsoft.com/office/drawing/2014/main" id="{21FACB73-6E82-ABC3-5EC2-55143A19D6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45614" y="3207789"/>
            <a:ext cx="567771" cy="567771"/>
          </a:xfrm>
          <a:prstGeom prst="rect">
            <a:avLst/>
          </a:prstGeom>
        </p:spPr>
      </p:pic>
      <p:pic>
        <p:nvPicPr>
          <p:cNvPr id="16" name="Graphic 15" descr="Graduation cap with solid fill">
            <a:extLst>
              <a:ext uri="{FF2B5EF4-FFF2-40B4-BE49-F238E27FC236}">
                <a16:creationId xmlns:a16="http://schemas.microsoft.com/office/drawing/2014/main" id="{DE9AAF01-C2D1-B6F3-901B-F37D81AF6AA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78614" y="3207789"/>
            <a:ext cx="567771" cy="567771"/>
          </a:xfrm>
          <a:prstGeom prst="rect">
            <a:avLst/>
          </a:prstGeom>
        </p:spPr>
      </p:pic>
      <p:sp>
        <p:nvSpPr>
          <p:cNvPr id="18" name="TextBox 17">
            <a:extLst>
              <a:ext uri="{FF2B5EF4-FFF2-40B4-BE49-F238E27FC236}">
                <a16:creationId xmlns:a16="http://schemas.microsoft.com/office/drawing/2014/main" id="{42D4A830-7C99-88D5-68A9-62BF82D32287}"/>
              </a:ext>
            </a:extLst>
          </p:cNvPr>
          <p:cNvSpPr txBox="1"/>
          <p:nvPr/>
        </p:nvSpPr>
        <p:spPr>
          <a:xfrm>
            <a:off x="730397" y="4328980"/>
            <a:ext cx="2730205" cy="584775"/>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sz="1600" dirty="0"/>
              <a:t>Employees spend an average of two years at Empowerment Plan</a:t>
            </a:r>
            <a:endParaRPr lang="ko-KR" altLang="en-US" sz="1600" dirty="0"/>
          </a:p>
        </p:txBody>
      </p:sp>
      <p:sp>
        <p:nvSpPr>
          <p:cNvPr id="19" name="TextBox 18">
            <a:extLst>
              <a:ext uri="{FF2B5EF4-FFF2-40B4-BE49-F238E27FC236}">
                <a16:creationId xmlns:a16="http://schemas.microsoft.com/office/drawing/2014/main" id="{86482422-3891-F198-6402-F91883FDC89E}"/>
              </a:ext>
            </a:extLst>
          </p:cNvPr>
          <p:cNvSpPr txBox="1"/>
          <p:nvPr/>
        </p:nvSpPr>
        <p:spPr>
          <a:xfrm>
            <a:off x="3397397" y="4328980"/>
            <a:ext cx="2730205" cy="830997"/>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sz="1600" dirty="0"/>
              <a:t>Our goal is to help employees secure jobs beyond Empowerment Plan</a:t>
            </a:r>
            <a:endParaRPr lang="ko-KR" altLang="en-US" sz="1600" dirty="0"/>
          </a:p>
        </p:txBody>
      </p:sp>
      <p:sp>
        <p:nvSpPr>
          <p:cNvPr id="20" name="TextBox 19">
            <a:extLst>
              <a:ext uri="{FF2B5EF4-FFF2-40B4-BE49-F238E27FC236}">
                <a16:creationId xmlns:a16="http://schemas.microsoft.com/office/drawing/2014/main" id="{87AFBFC8-5FD0-9E39-3C42-1B376526EB43}"/>
              </a:ext>
            </a:extLst>
          </p:cNvPr>
          <p:cNvSpPr txBox="1"/>
          <p:nvPr/>
        </p:nvSpPr>
        <p:spPr>
          <a:xfrm>
            <a:off x="6064397" y="4328980"/>
            <a:ext cx="2730205" cy="830997"/>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sz="1600" dirty="0"/>
              <a:t>We provide dedicated paid time for supportive services and programming</a:t>
            </a:r>
            <a:endParaRPr lang="ko-KR" altLang="en-US" sz="1600" dirty="0"/>
          </a:p>
        </p:txBody>
      </p:sp>
      <p:sp>
        <p:nvSpPr>
          <p:cNvPr id="21" name="TextBox 20">
            <a:extLst>
              <a:ext uri="{FF2B5EF4-FFF2-40B4-BE49-F238E27FC236}">
                <a16:creationId xmlns:a16="http://schemas.microsoft.com/office/drawing/2014/main" id="{E72548E7-2431-57F8-690D-2B239F4A15DD}"/>
              </a:ext>
            </a:extLst>
          </p:cNvPr>
          <p:cNvSpPr txBox="1"/>
          <p:nvPr/>
        </p:nvSpPr>
        <p:spPr>
          <a:xfrm>
            <a:off x="8731397" y="4328980"/>
            <a:ext cx="2730205" cy="830997"/>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sz="1600" dirty="0"/>
              <a:t>100% of employees maintain stable housing one year post graduation</a:t>
            </a:r>
            <a:endParaRPr lang="ko-KR" altLang="en-US" sz="1600" dirty="0"/>
          </a:p>
        </p:txBody>
      </p:sp>
      <p:cxnSp>
        <p:nvCxnSpPr>
          <p:cNvPr id="23" name="Straight Connector 22">
            <a:extLst>
              <a:ext uri="{FF2B5EF4-FFF2-40B4-BE49-F238E27FC236}">
                <a16:creationId xmlns:a16="http://schemas.microsoft.com/office/drawing/2014/main" id="{383B9569-E048-E5D9-FB5E-3D5EB6D67350}"/>
              </a:ext>
            </a:extLst>
          </p:cNvPr>
          <p:cNvCxnSpPr>
            <a:cxnSpLocks/>
          </p:cNvCxnSpPr>
          <p:nvPr/>
        </p:nvCxnSpPr>
        <p:spPr>
          <a:xfrm>
            <a:off x="1811614" y="4052270"/>
            <a:ext cx="56777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85E7DA1-C953-694F-D671-D366103D80B6}"/>
              </a:ext>
            </a:extLst>
          </p:cNvPr>
          <p:cNvCxnSpPr>
            <a:cxnSpLocks/>
          </p:cNvCxnSpPr>
          <p:nvPr/>
        </p:nvCxnSpPr>
        <p:spPr>
          <a:xfrm>
            <a:off x="4478614" y="4052270"/>
            <a:ext cx="56777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72C8B63-31CA-519F-3488-56D5A52A86BA}"/>
              </a:ext>
            </a:extLst>
          </p:cNvPr>
          <p:cNvCxnSpPr>
            <a:cxnSpLocks/>
          </p:cNvCxnSpPr>
          <p:nvPr/>
        </p:nvCxnSpPr>
        <p:spPr>
          <a:xfrm>
            <a:off x="7145614" y="4052270"/>
            <a:ext cx="56777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32E2206-6155-DE95-4F82-B51762CFA04E}"/>
              </a:ext>
            </a:extLst>
          </p:cNvPr>
          <p:cNvCxnSpPr>
            <a:cxnSpLocks/>
          </p:cNvCxnSpPr>
          <p:nvPr/>
        </p:nvCxnSpPr>
        <p:spPr>
          <a:xfrm>
            <a:off x="9812614" y="4052270"/>
            <a:ext cx="56777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28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CDDE9-8EE6-4B3D-5AD8-D8BCC0FF12A0}"/>
              </a:ext>
            </a:extLst>
          </p:cNvPr>
          <p:cNvSpPr txBox="1"/>
          <p:nvPr/>
        </p:nvSpPr>
        <p:spPr>
          <a:xfrm>
            <a:off x="200041" y="707524"/>
            <a:ext cx="6096000" cy="523220"/>
          </a:xfrm>
          <a:prstGeom prst="rect">
            <a:avLst/>
          </a:prstGeom>
          <a:noFill/>
        </p:spPr>
        <p:txBody>
          <a:bodyPr wrap="square">
            <a:spAutoFit/>
          </a:bodyPr>
          <a:lstStyle/>
          <a:p>
            <a:pPr rtl="0">
              <a:spcBef>
                <a:spcPts val="0"/>
              </a:spcBef>
              <a:spcAft>
                <a:spcPts val="0"/>
              </a:spcAft>
            </a:pPr>
            <a:r>
              <a:rPr lang="en-US" altLang="ko-KR" sz="2800" b="0" i="0" u="none" strike="noStrike">
                <a:solidFill>
                  <a:srgbClr val="000000"/>
                </a:solidFill>
                <a:effectLst/>
                <a:latin typeface="Centaur" panose="02030504050205020304" pitchFamily="18" charset="0"/>
                <a:ea typeface="PMingLiU" panose="02020500000000000000" pitchFamily="18" charset="-120"/>
              </a:rPr>
              <a:t>What we do?</a:t>
            </a:r>
            <a:endParaRPr lang="en-US" altLang="ko-KR" sz="2800" b="0">
              <a:effectLst/>
              <a:latin typeface="Centaur" panose="02030504050205020304" pitchFamily="18" charset="0"/>
              <a:ea typeface="PMingLiU" panose="02020500000000000000" pitchFamily="18" charset="-120"/>
            </a:endParaRPr>
          </a:p>
        </p:txBody>
      </p:sp>
      <p:sp>
        <p:nvSpPr>
          <p:cNvPr id="7" name="TextBox 6">
            <a:extLst>
              <a:ext uri="{FF2B5EF4-FFF2-40B4-BE49-F238E27FC236}">
                <a16:creationId xmlns:a16="http://schemas.microsoft.com/office/drawing/2014/main" id="{9ADE35DE-C1C0-FED5-66F7-69AA46789FC4}"/>
              </a:ext>
            </a:extLst>
          </p:cNvPr>
          <p:cNvSpPr txBox="1"/>
          <p:nvPr/>
        </p:nvSpPr>
        <p:spPr>
          <a:xfrm>
            <a:off x="498542" y="1230744"/>
            <a:ext cx="6094378" cy="400110"/>
          </a:xfrm>
          <a:prstGeom prst="rect">
            <a:avLst/>
          </a:prstGeom>
          <a:noFill/>
        </p:spPr>
        <p:txBody>
          <a:bodyPr wrap="square">
            <a:spAutoFit/>
          </a:bodyPr>
          <a:lstStyle/>
          <a:p>
            <a:pPr rtl="0">
              <a:spcBef>
                <a:spcPts val="0"/>
              </a:spcBef>
              <a:spcAft>
                <a:spcPts val="0"/>
              </a:spcAft>
            </a:pPr>
            <a:r>
              <a:rPr lang="en-US" altLang="ko-KR" sz="2000" b="0" i="0" u="none" strike="noStrike" dirty="0">
                <a:solidFill>
                  <a:srgbClr val="000000"/>
                </a:solidFill>
                <a:effectLst/>
                <a:latin typeface="Centaur" panose="02030504050205020304" pitchFamily="18" charset="0"/>
              </a:rPr>
              <a:t>The Coat</a:t>
            </a:r>
            <a:endParaRPr lang="en-US" altLang="ko-KR" sz="2000" b="0" dirty="0">
              <a:effectLst/>
              <a:latin typeface="Centaur" panose="02030504050205020304" pitchFamily="18" charset="0"/>
            </a:endParaRPr>
          </a:p>
        </p:txBody>
      </p:sp>
      <p:grpSp>
        <p:nvGrpSpPr>
          <p:cNvPr id="4" name="Group 3">
            <a:extLst>
              <a:ext uri="{FF2B5EF4-FFF2-40B4-BE49-F238E27FC236}">
                <a16:creationId xmlns:a16="http://schemas.microsoft.com/office/drawing/2014/main" id="{691275F1-D2B7-46B5-A0DB-1977DD4045D8}"/>
              </a:ext>
            </a:extLst>
          </p:cNvPr>
          <p:cNvGrpSpPr/>
          <p:nvPr/>
        </p:nvGrpSpPr>
        <p:grpSpPr>
          <a:xfrm>
            <a:off x="0" y="3136654"/>
            <a:ext cx="12192000" cy="3139592"/>
            <a:chOff x="0" y="2955214"/>
            <a:chExt cx="12192000" cy="3139592"/>
          </a:xfrm>
        </p:grpSpPr>
        <p:sp>
          <p:nvSpPr>
            <p:cNvPr id="3" name="Rectangle 2">
              <a:extLst>
                <a:ext uri="{FF2B5EF4-FFF2-40B4-BE49-F238E27FC236}">
                  <a16:creationId xmlns:a16="http://schemas.microsoft.com/office/drawing/2014/main" id="{1E2B497D-DFA4-A910-D97F-539BC5A7F4CC}"/>
                </a:ext>
              </a:extLst>
            </p:cNvPr>
            <p:cNvSpPr/>
            <p:nvPr/>
          </p:nvSpPr>
          <p:spPr>
            <a:xfrm>
              <a:off x="0" y="2955214"/>
              <a:ext cx="12192000" cy="3139592"/>
            </a:xfrm>
            <a:prstGeom prst="rect">
              <a:avLst/>
            </a:prstGeom>
            <a:solidFill>
              <a:srgbClr val="E9E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41D959F-4441-C498-198E-13AF0FDABFF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264" t="12566" r="11141" b="12817"/>
            <a:stretch/>
          </p:blipFill>
          <p:spPr>
            <a:xfrm>
              <a:off x="1104275" y="2955214"/>
              <a:ext cx="9983450" cy="3139592"/>
            </a:xfrm>
            <a:prstGeom prst="rect">
              <a:avLst/>
            </a:prstGeom>
          </p:spPr>
        </p:pic>
      </p:grpSp>
      <p:grpSp>
        <p:nvGrpSpPr>
          <p:cNvPr id="15" name="Group 14">
            <a:extLst>
              <a:ext uri="{FF2B5EF4-FFF2-40B4-BE49-F238E27FC236}">
                <a16:creationId xmlns:a16="http://schemas.microsoft.com/office/drawing/2014/main" id="{2207C271-0812-D27F-B455-5C88A5FDDEFC}"/>
              </a:ext>
            </a:extLst>
          </p:cNvPr>
          <p:cNvGrpSpPr/>
          <p:nvPr/>
        </p:nvGrpSpPr>
        <p:grpSpPr>
          <a:xfrm>
            <a:off x="1152525" y="1461065"/>
            <a:ext cx="9886950" cy="1445268"/>
            <a:chOff x="1152525" y="1338595"/>
            <a:chExt cx="9886950" cy="1445268"/>
          </a:xfrm>
        </p:grpSpPr>
        <p:sp>
          <p:nvSpPr>
            <p:cNvPr id="8" name="TextBox 7">
              <a:extLst>
                <a:ext uri="{FF2B5EF4-FFF2-40B4-BE49-F238E27FC236}">
                  <a16:creationId xmlns:a16="http://schemas.microsoft.com/office/drawing/2014/main" id="{67837027-5A18-C596-C661-3A24E6EEDA63}"/>
                </a:ext>
              </a:extLst>
            </p:cNvPr>
            <p:cNvSpPr txBox="1"/>
            <p:nvPr/>
          </p:nvSpPr>
          <p:spPr>
            <a:xfrm>
              <a:off x="3048000" y="1338595"/>
              <a:ext cx="6096000" cy="400110"/>
            </a:xfrm>
            <a:prstGeom prst="rect">
              <a:avLst/>
            </a:prstGeom>
            <a:noFill/>
          </p:spPr>
          <p:txBody>
            <a:bodyPr wrap="square">
              <a:spAutoFit/>
            </a:bodyPr>
            <a:lstStyle>
              <a:defPPr>
                <a:defRPr lang="ko-KR"/>
              </a:defPPr>
              <a:lvl1pPr>
                <a:spcBef>
                  <a:spcPts val="0"/>
                </a:spcBef>
                <a:spcAft>
                  <a:spcPts val="0"/>
                </a:spcAft>
                <a:defRPr sz="2000" b="0" i="0" u="none" strike="noStrike">
                  <a:solidFill>
                    <a:srgbClr val="000000"/>
                  </a:solidFill>
                  <a:effectLst/>
                  <a:latin typeface="Centaur" panose="02030504050205020304" pitchFamily="18" charset="0"/>
                </a:defRPr>
              </a:lvl1pPr>
            </a:lstStyle>
            <a:p>
              <a:pPr algn="ctr"/>
              <a:r>
                <a:rPr lang="en-US" altLang="ko-KR" dirty="0"/>
                <a:t>Our innovative and weather-resistant EMPWR coat </a:t>
              </a:r>
            </a:p>
          </p:txBody>
        </p:sp>
        <p:sp>
          <p:nvSpPr>
            <p:cNvPr id="10" name="TextBox 9">
              <a:extLst>
                <a:ext uri="{FF2B5EF4-FFF2-40B4-BE49-F238E27FC236}">
                  <a16:creationId xmlns:a16="http://schemas.microsoft.com/office/drawing/2014/main" id="{C4BF2DCB-9EC6-23BB-9530-BF91861E97A7}"/>
                </a:ext>
              </a:extLst>
            </p:cNvPr>
            <p:cNvSpPr txBox="1"/>
            <p:nvPr/>
          </p:nvSpPr>
          <p:spPr>
            <a:xfrm>
              <a:off x="1152525" y="1952866"/>
              <a:ext cx="9886950" cy="830997"/>
            </a:xfrm>
            <a:prstGeom prst="rect">
              <a:avLst/>
            </a:prstGeom>
            <a:noFill/>
          </p:spPr>
          <p:txBody>
            <a:bodyPr wrap="square">
              <a:spAutoFit/>
            </a:bodyPr>
            <a:lstStyle>
              <a:defPPr>
                <a:defRPr lang="ko-KR"/>
              </a:defPPr>
              <a:lvl1pPr algn="ctr">
                <a:spcBef>
                  <a:spcPts val="0"/>
                </a:spcBef>
                <a:spcAft>
                  <a:spcPts val="0"/>
                </a:spcAft>
                <a:defRPr sz="2000" b="0" i="0" u="none" strike="noStrike">
                  <a:solidFill>
                    <a:srgbClr val="000000"/>
                  </a:solidFill>
                  <a:effectLst/>
                  <a:latin typeface="Centaur" panose="02030504050205020304" pitchFamily="18" charset="0"/>
                </a:defRPr>
              </a:lvl1pPr>
            </a:lstStyle>
            <a:p>
              <a:r>
                <a:rPr lang="en-US" altLang="ko-KR" sz="1600" dirty="0"/>
                <a:t>Transform into a sleeping bag</a:t>
              </a:r>
            </a:p>
            <a:p>
              <a:r>
                <a:rPr lang="en-US" altLang="ko-KR" sz="1600" dirty="0"/>
                <a:t> Be worn as an over-the-shoulder bag.</a:t>
              </a:r>
            </a:p>
            <a:p>
              <a:r>
                <a:rPr lang="en-US" altLang="ko-KR" sz="1600" dirty="0"/>
                <a:t>Using upcycled fabric from companies such as GM and Patagonia</a:t>
              </a:r>
            </a:p>
          </p:txBody>
        </p:sp>
        <p:cxnSp>
          <p:nvCxnSpPr>
            <p:cNvPr id="11" name="Straight Connector 10">
              <a:extLst>
                <a:ext uri="{FF2B5EF4-FFF2-40B4-BE49-F238E27FC236}">
                  <a16:creationId xmlns:a16="http://schemas.microsoft.com/office/drawing/2014/main" id="{554F5675-95C3-B056-E854-02B3C7285881}"/>
                </a:ext>
              </a:extLst>
            </p:cNvPr>
            <p:cNvCxnSpPr>
              <a:cxnSpLocks/>
            </p:cNvCxnSpPr>
            <p:nvPr/>
          </p:nvCxnSpPr>
          <p:spPr>
            <a:xfrm>
              <a:off x="5812115" y="1845785"/>
              <a:ext cx="567771"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312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944</TotalTime>
  <Words>904</Words>
  <Application>Microsoft Office PowerPoint</Application>
  <PresentationFormat>Widescreen</PresentationFormat>
  <Paragraphs>159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PMingLiU</vt:lpstr>
      <vt:lpstr>PMingLiU-ExtB</vt:lpstr>
      <vt:lpstr>맑은 고딕</vt:lpstr>
      <vt:lpstr>Arial</vt:lpstr>
      <vt:lpstr>Centaur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Choung Yunsik</dc:creator>
  <cp:lastModifiedBy>Choung Yunsik</cp:lastModifiedBy>
  <cp:revision>3</cp:revision>
  <dcterms:created xsi:type="dcterms:W3CDTF">2022-10-29T07:43:41Z</dcterms:created>
  <dcterms:modified xsi:type="dcterms:W3CDTF">2022-11-03T23:40:46Z</dcterms:modified>
</cp:coreProperties>
</file>